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06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nSpc>
                <a:spcPts val="5550"/>
              </a:lnSpc>
              <a:buNone/>
            </a:pPr>
            <a:r>
              <a:rPr lang="vi-VN" sz="4450" b="1" kern="0" spc="-134" dirty="0">
                <a:solidFill>
                  <a:schemeClr val="accent5">
                    <a:lumMod val="40000"/>
                    <a:lumOff val="60000"/>
                  </a:schemeClr>
                </a:solidFill>
                <a:ea typeface="Inter Bold" pitchFamily="34" charset="-122"/>
              </a:rPr>
              <a:t>Trang web liên hệ mua bán siêu xe LPDT</a:t>
            </a:r>
            <a:endParaRPr lang="en-US" sz="4450" dirty="0">
              <a:solidFill>
                <a:schemeClr val="accent5">
                  <a:lumMod val="40000"/>
                  <a:lumOff val="60000"/>
                </a:schemeClr>
              </a:solidFill>
            </a:endParaRPr>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Chào mừng đến với thương hiệu siêu xe của chúng tôi, nơi sự sang trọng và hiệu suất biến thành một nghệ thuật. Hãy cùng khám phá sự đẳng cấp và trải nghiệm lái xe đầy phấn khích của chúng tôi.</a:t>
            </a:r>
            <a:endParaRPr lang="en-US" sz="1750" dirty="0"/>
          </a:p>
        </p:txBody>
      </p:sp>
      <p:sp>
        <p:nvSpPr>
          <p:cNvPr id="7" name="Text 4"/>
          <p:cNvSpPr/>
          <p:nvPr/>
        </p:nvSpPr>
        <p:spPr>
          <a:xfrm>
            <a:off x="13302205" y="7302284"/>
            <a:ext cx="2374344" cy="396835"/>
          </a:xfrm>
          <a:prstGeom prst="rect">
            <a:avLst/>
          </a:prstGeom>
          <a:noFill/>
          <a:ln/>
        </p:spPr>
        <p:txBody>
          <a:bodyPr wrap="none" lIns="0" tIns="0" rIns="0" bIns="0" rtlCol="0" anchor="t"/>
          <a:lstStyle/>
          <a:p>
            <a:pPr marL="0" indent="0" algn="l">
              <a:lnSpc>
                <a:spcPts val="3100"/>
              </a:lnSpc>
              <a:buNone/>
            </a:pPr>
            <a:r>
              <a:rPr lang="vi-VN" sz="2200" b="1" kern="0" spc="-36" dirty="0">
                <a:solidFill>
                  <a:schemeClr val="accent5">
                    <a:lumMod val="50000"/>
                  </a:schemeClr>
                </a:solidFill>
                <a:latin typeface="Inter Bold" pitchFamily="34" charset="0"/>
                <a:ea typeface="Inter Bold" pitchFamily="34" charset="-122"/>
                <a:cs typeface="Inter Bold" pitchFamily="34" charset="-120"/>
              </a:rPr>
              <a:t>B</a:t>
            </a:r>
            <a:r>
              <a:rPr lang="en-US" sz="2200" b="1" kern="0" spc="-36" dirty="0">
                <a:solidFill>
                  <a:schemeClr val="accent5">
                    <a:lumMod val="50000"/>
                  </a:schemeClr>
                </a:solidFill>
                <a:latin typeface="Inter Bold" pitchFamily="34" charset="0"/>
                <a:ea typeface="Inter Bold" pitchFamily="34" charset="-122"/>
                <a:cs typeface="Inter Bold" pitchFamily="34" charset="-120"/>
              </a:rPr>
              <a:t>y </a:t>
            </a:r>
            <a:r>
              <a:rPr lang="vi-VN" sz="2200" b="1" kern="0" spc="-36" dirty="0">
                <a:solidFill>
                  <a:schemeClr val="accent5">
                    <a:lumMod val="50000"/>
                  </a:schemeClr>
                </a:solidFill>
                <a:latin typeface="Inter Bold" pitchFamily="34" charset="0"/>
                <a:ea typeface="Inter Bold" pitchFamily="34" charset="-122"/>
                <a:cs typeface="Inter Bold" pitchFamily="34" charset="-120"/>
              </a:rPr>
              <a:t>LPDT</a:t>
            </a:r>
            <a:endParaRPr lang="en-US" sz="2200" dirty="0">
              <a:solidFill>
                <a:schemeClr val="accent5">
                  <a:lumMod val="50000"/>
                </a:schemeClr>
              </a:solidFill>
            </a:endParaRPr>
          </a:p>
        </p:txBody>
      </p:sp>
      <p:sp>
        <p:nvSpPr>
          <p:cNvPr id="8" name="Rectangle 7">
            <a:extLst>
              <a:ext uri="{FF2B5EF4-FFF2-40B4-BE49-F238E27FC236}">
                <a16:creationId xmlns:a16="http://schemas.microsoft.com/office/drawing/2014/main" id="{87F8F98F-126A-7A3F-0B1D-3C692E8290EC}"/>
              </a:ext>
            </a:extLst>
          </p:cNvPr>
          <p:cNvSpPr/>
          <p:nvPr/>
        </p:nvSpPr>
        <p:spPr>
          <a:xfrm>
            <a:off x="12645483" y="7738946"/>
            <a:ext cx="1851102" cy="396835"/>
          </a:xfrm>
          <a:prstGeom prst="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Sứ mệnh và tầm nhìn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Sứ mệnh</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Mang đến một môi trường sang trọng, thanh lịch, tinh tế, kết nối giữa các nhãn hàng, nhà cung cấp với quý khách hàng có nhu cầu sở hữu một trong số các sản phẩm với thiết kế độc đáo dành riêng cho mình.</a:t>
            </a:r>
            <a:endParaRPr lang="en-US" sz="1750" dirty="0">
              <a:solidFill>
                <a:schemeClr val="bg1"/>
              </a:solidFill>
            </a:endParaRPr>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Tầm nhìn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Nhận thấy tầm quan trọng của việc kết nối khách hàng với nhà cung cấp, những khó khăn đối với khách hàng trong việc liên hệ để hiểu thêm về quy trình sở hữu một chiếc siêu xe. Từ đó cho thấy sự cần thiết của các trang web mang sứ mệnh kết nối giữa nhãn hàng với người mua.</a:t>
            </a:r>
          </a:p>
        </p:txBody>
      </p:sp>
      <p:sp>
        <p:nvSpPr>
          <p:cNvPr id="7" name="Rectangle 6">
            <a:extLst>
              <a:ext uri="{FF2B5EF4-FFF2-40B4-BE49-F238E27FC236}">
                <a16:creationId xmlns:a16="http://schemas.microsoft.com/office/drawing/2014/main" id="{E4DBA8A7-5CD5-9CAA-647B-62C667CD9EEE}"/>
              </a:ext>
            </a:extLst>
          </p:cNvPr>
          <p:cNvSpPr/>
          <p:nvPr/>
        </p:nvSpPr>
        <p:spPr>
          <a:xfrm>
            <a:off x="12745844" y="7672039"/>
            <a:ext cx="1795346" cy="457200"/>
          </a:xfrm>
          <a:prstGeom prst="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6873"/>
            <a:ext cx="674715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Các dòng sản phẩm chính</a:t>
            </a:r>
            <a:endParaRPr lang="en-US" sz="4450" dirty="0"/>
          </a:p>
        </p:txBody>
      </p:sp>
      <p:sp>
        <p:nvSpPr>
          <p:cNvPr id="4" name="Shape 1"/>
          <p:cNvSpPr/>
          <p:nvPr/>
        </p:nvSpPr>
        <p:spPr>
          <a:xfrm>
            <a:off x="793790" y="2950964"/>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5" name="Text 2"/>
          <p:cNvSpPr/>
          <p:nvPr/>
        </p:nvSpPr>
        <p:spPr>
          <a:xfrm>
            <a:off x="980599" y="303597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950964"/>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Dòng xe thể thao hiệu suất cao</a:t>
            </a:r>
            <a:endParaRPr lang="en-US" sz="2200" dirty="0"/>
          </a:p>
        </p:txBody>
      </p:sp>
      <p:sp>
        <p:nvSpPr>
          <p:cNvPr id="7" name="Text 4"/>
          <p:cNvSpPr/>
          <p:nvPr/>
        </p:nvSpPr>
        <p:spPr>
          <a:xfrm>
            <a:off x="1530906" y="3795713"/>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Sở hữu công nghệ tiên tiến, thiết kế đột phá và sức mạnh vượt trội.</a:t>
            </a:r>
            <a:endParaRPr lang="en-US" sz="1750" dirty="0"/>
          </a:p>
        </p:txBody>
      </p:sp>
      <p:sp>
        <p:nvSpPr>
          <p:cNvPr id="8" name="Shape 5"/>
          <p:cNvSpPr/>
          <p:nvPr/>
        </p:nvSpPr>
        <p:spPr>
          <a:xfrm>
            <a:off x="4685467" y="2950964"/>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9" name="Text 6"/>
          <p:cNvSpPr/>
          <p:nvPr/>
        </p:nvSpPr>
        <p:spPr>
          <a:xfrm>
            <a:off x="4838581" y="3035975"/>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2950964"/>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Dòng xe sang trọng và tiện nghi</a:t>
            </a:r>
            <a:endParaRPr lang="en-US" sz="2200" dirty="0"/>
          </a:p>
        </p:txBody>
      </p:sp>
      <p:sp>
        <p:nvSpPr>
          <p:cNvPr id="11" name="Text 8"/>
          <p:cNvSpPr/>
          <p:nvPr/>
        </p:nvSpPr>
        <p:spPr>
          <a:xfrm>
            <a:off x="5422583" y="3795713"/>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Sự kết hợp hoàn hảo giữa tiện nghi, sang trọng và sức mạnh.</a:t>
            </a:r>
            <a:endParaRPr lang="en-US" sz="1750" dirty="0"/>
          </a:p>
        </p:txBody>
      </p:sp>
      <p:sp>
        <p:nvSpPr>
          <p:cNvPr id="12" name="Shape 9"/>
          <p:cNvSpPr/>
          <p:nvPr/>
        </p:nvSpPr>
        <p:spPr>
          <a:xfrm>
            <a:off x="793790" y="5366385"/>
            <a:ext cx="510302" cy="510302"/>
          </a:xfrm>
          <a:prstGeom prst="roundRect">
            <a:avLst>
              <a:gd name="adj" fmla="val 18669"/>
            </a:avLst>
          </a:prstGeom>
          <a:solidFill>
            <a:srgbClr val="110080"/>
          </a:solidFill>
          <a:ln w="7620">
            <a:solidFill>
              <a:srgbClr val="2A1999"/>
            </a:solidFill>
            <a:prstDash val="solid"/>
          </a:ln>
        </p:spPr>
        <p:txBody>
          <a:bodyPr/>
          <a:lstStyle/>
          <a:p>
            <a:endParaRPr lang="en-US"/>
          </a:p>
        </p:txBody>
      </p:sp>
      <p:sp>
        <p:nvSpPr>
          <p:cNvPr id="13" name="Text 10"/>
          <p:cNvSpPr/>
          <p:nvPr/>
        </p:nvSpPr>
        <p:spPr>
          <a:xfrm>
            <a:off x="944166" y="5451396"/>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36638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Dòng xe điện hiện đại</a:t>
            </a:r>
            <a:endParaRPr lang="en-US" sz="2200" dirty="0"/>
          </a:p>
        </p:txBody>
      </p:sp>
      <p:sp>
        <p:nvSpPr>
          <p:cNvPr id="15" name="Text 12"/>
          <p:cNvSpPr/>
          <p:nvPr/>
        </p:nvSpPr>
        <p:spPr>
          <a:xfrm>
            <a:off x="1530906" y="5856803"/>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Dẫn đầu trong công nghệ xe điện với hiệu suất và thiết kế đẳng cấp.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marL="0" indent="0">
              <a:lnSpc>
                <a:spcPts val="5550"/>
              </a:lnSpc>
              <a:buNone/>
            </a:pPr>
            <a:r>
              <a:rPr lang="vi-VN" sz="4450" b="1" kern="0" spc="-134" dirty="0">
                <a:solidFill>
                  <a:srgbClr val="FFFFFF"/>
                </a:solidFill>
                <a:ea typeface="Inter Bold" pitchFamily="34" charset="-122"/>
              </a:rPr>
              <a:t>Giao diện thiết kế sang trọng</a:t>
            </a:r>
            <a:endParaRPr lang="en-US" sz="4450" dirty="0"/>
          </a:p>
        </p:txBody>
      </p:sp>
      <p:sp>
        <p:nvSpPr>
          <p:cNvPr id="4" name="Shape 1"/>
          <p:cNvSpPr/>
          <p:nvPr/>
        </p:nvSpPr>
        <p:spPr>
          <a:xfrm>
            <a:off x="793790" y="2759857"/>
            <a:ext cx="3664863" cy="2047994"/>
          </a:xfrm>
          <a:prstGeom prst="roundRect">
            <a:avLst>
              <a:gd name="adj" fmla="val 4652"/>
            </a:avLst>
          </a:prstGeom>
          <a:solidFill>
            <a:srgbClr val="110080"/>
          </a:solidFill>
          <a:ln w="7620">
            <a:solidFill>
              <a:srgbClr val="2A1999"/>
            </a:solidFill>
            <a:prstDash val="solid"/>
          </a:ln>
        </p:spPr>
        <p:txBody>
          <a:bodyPr/>
          <a:lstStyle/>
          <a:p>
            <a:endParaRPr lang="en-US"/>
          </a:p>
        </p:txBody>
      </p:sp>
      <p:sp>
        <p:nvSpPr>
          <p:cNvPr id="5" name="Text 2"/>
          <p:cNvSpPr/>
          <p:nvPr/>
        </p:nvSpPr>
        <p:spPr>
          <a:xfrm>
            <a:off x="1028224" y="3066693"/>
            <a:ext cx="2835235" cy="354330"/>
          </a:xfrm>
          <a:prstGeom prst="rect">
            <a:avLst/>
          </a:prstGeom>
          <a:noFill/>
          <a:ln/>
        </p:spPr>
        <p:txBody>
          <a:bodyPr wrap="none" lIns="0" tIns="0" rIns="0" bIns="0" rtlCol="0" anchor="t"/>
          <a:lstStyle/>
          <a:p>
            <a:pPr marL="0" indent="0">
              <a:lnSpc>
                <a:spcPts val="2750"/>
              </a:lnSpc>
              <a:buNone/>
            </a:pPr>
            <a:r>
              <a:rPr lang="vi-VN" sz="2200" b="1" kern="0" spc="-67" dirty="0">
                <a:solidFill>
                  <a:srgbClr val="E5E0DF"/>
                </a:solidFill>
                <a:ea typeface="Inter Bold" pitchFamily="34" charset="-122"/>
              </a:rPr>
              <a:t>Màu sắc hài hòa </a:t>
            </a:r>
            <a:endParaRPr lang="en-US" sz="2200" dirty="0"/>
          </a:p>
        </p:txBody>
      </p:sp>
      <p:sp>
        <p:nvSpPr>
          <p:cNvPr id="6" name="Text 3"/>
          <p:cNvSpPr/>
          <p:nvPr/>
        </p:nvSpPr>
        <p:spPr>
          <a:xfrm>
            <a:off x="1028224" y="3557111"/>
            <a:ext cx="3195995" cy="1088708"/>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Kết hợp giữa tone màu đen trắng và xám bạc tạo nên một giao diện  sang trọng.</a:t>
            </a:r>
            <a:endParaRPr lang="en-US" sz="1750" dirty="0">
              <a:solidFill>
                <a:schemeClr val="bg1"/>
              </a:solidFill>
            </a:endParaRPr>
          </a:p>
        </p:txBody>
      </p:sp>
      <p:sp>
        <p:nvSpPr>
          <p:cNvPr id="7" name="Shape 4"/>
          <p:cNvSpPr/>
          <p:nvPr/>
        </p:nvSpPr>
        <p:spPr>
          <a:xfrm>
            <a:off x="4685467" y="2832259"/>
            <a:ext cx="3664863" cy="2047994"/>
          </a:xfrm>
          <a:prstGeom prst="roundRect">
            <a:avLst>
              <a:gd name="adj" fmla="val 4652"/>
            </a:avLst>
          </a:prstGeom>
          <a:solidFill>
            <a:srgbClr val="110080"/>
          </a:solidFill>
          <a:ln w="7620">
            <a:solidFill>
              <a:srgbClr val="2A1999"/>
            </a:solidFill>
            <a:prstDash val="solid"/>
          </a:ln>
        </p:spPr>
        <p:txBody>
          <a:bodyPr/>
          <a:lstStyle/>
          <a:p>
            <a:endParaRPr lang="en-US" dirty="0"/>
          </a:p>
        </p:txBody>
      </p:sp>
      <p:sp>
        <p:nvSpPr>
          <p:cNvPr id="8" name="Text 5"/>
          <p:cNvSpPr/>
          <p:nvPr/>
        </p:nvSpPr>
        <p:spPr>
          <a:xfrm>
            <a:off x="4919901" y="3066693"/>
            <a:ext cx="2835235" cy="354330"/>
          </a:xfrm>
          <a:prstGeom prst="rect">
            <a:avLst/>
          </a:prstGeom>
          <a:noFill/>
          <a:ln/>
        </p:spPr>
        <p:txBody>
          <a:bodyPr wrap="none" lIns="0" tIns="0" rIns="0" bIns="0" rtlCol="0" anchor="t"/>
          <a:lstStyle/>
          <a:p>
            <a:pPr marL="0" indent="0">
              <a:lnSpc>
                <a:spcPts val="2750"/>
              </a:lnSpc>
              <a:buNone/>
            </a:pPr>
            <a:r>
              <a:rPr lang="vi-VN" sz="2200" b="1" kern="0" spc="-67" dirty="0">
                <a:solidFill>
                  <a:srgbClr val="E5E0DF"/>
                </a:solidFill>
                <a:ea typeface="Inter Bold" pitchFamily="34" charset="-122"/>
              </a:rPr>
              <a:t>Bố cục rõ ràng </a:t>
            </a:r>
            <a:endParaRPr lang="en-US" sz="2200" dirty="0"/>
          </a:p>
        </p:txBody>
      </p:sp>
      <p:sp>
        <p:nvSpPr>
          <p:cNvPr id="9" name="Text 6"/>
          <p:cNvSpPr/>
          <p:nvPr/>
        </p:nvSpPr>
        <p:spPr>
          <a:xfrm>
            <a:off x="4919900" y="3439287"/>
            <a:ext cx="3195995" cy="1088708"/>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Danh mục các sản phẩm được thiết kế phù hợp với mọi tỉ lệ màn hình, phân chia mạch lạc.</a:t>
            </a:r>
            <a:endParaRPr lang="en-US" sz="1750" dirty="0">
              <a:solidFill>
                <a:schemeClr val="bg1"/>
              </a:solidFill>
            </a:endParaRPr>
          </a:p>
        </p:txBody>
      </p:sp>
      <p:sp>
        <p:nvSpPr>
          <p:cNvPr id="10" name="Shape 7"/>
          <p:cNvSpPr/>
          <p:nvPr/>
        </p:nvSpPr>
        <p:spPr>
          <a:xfrm>
            <a:off x="793790" y="5107067"/>
            <a:ext cx="3664863" cy="2047994"/>
          </a:xfrm>
          <a:prstGeom prst="roundRect">
            <a:avLst>
              <a:gd name="adj" fmla="val 4652"/>
            </a:avLst>
          </a:prstGeom>
          <a:solidFill>
            <a:srgbClr val="110080"/>
          </a:solidFill>
          <a:ln w="7620">
            <a:solidFill>
              <a:srgbClr val="2A1999"/>
            </a:solidFill>
            <a:prstDash val="solid"/>
          </a:ln>
        </p:spPr>
        <p:txBody>
          <a:bodyPr/>
          <a:lstStyle/>
          <a:p>
            <a:endParaRPr lang="en-US"/>
          </a:p>
        </p:txBody>
      </p:sp>
      <p:sp>
        <p:nvSpPr>
          <p:cNvPr id="11" name="Text 8"/>
          <p:cNvSpPr/>
          <p:nvPr/>
        </p:nvSpPr>
        <p:spPr>
          <a:xfrm>
            <a:off x="1028224" y="5341501"/>
            <a:ext cx="3061573" cy="354330"/>
          </a:xfrm>
          <a:prstGeom prst="rect">
            <a:avLst/>
          </a:prstGeom>
          <a:noFill/>
          <a:ln/>
        </p:spPr>
        <p:txBody>
          <a:bodyPr wrap="none" lIns="0" tIns="0" rIns="0" bIns="0" rtlCol="0" anchor="t"/>
          <a:lstStyle/>
          <a:p>
            <a:pPr marL="0" indent="0">
              <a:lnSpc>
                <a:spcPts val="2750"/>
              </a:lnSpc>
              <a:buNone/>
            </a:pPr>
            <a:r>
              <a:rPr lang="vi-VN" sz="2200" b="1" kern="0" spc="-67" dirty="0">
                <a:solidFill>
                  <a:srgbClr val="E5E0DF"/>
                </a:solidFill>
                <a:ea typeface="Inter Bold" pitchFamily="34" charset="-122"/>
              </a:rPr>
              <a:t>Hiệu ứng đặc sắc </a:t>
            </a:r>
            <a:endParaRPr lang="en-US" sz="2200" dirty="0"/>
          </a:p>
        </p:txBody>
      </p:sp>
      <p:sp>
        <p:nvSpPr>
          <p:cNvPr id="12" name="Text 9"/>
          <p:cNvSpPr/>
          <p:nvPr/>
        </p:nvSpPr>
        <p:spPr>
          <a:xfrm>
            <a:off x="1028224" y="5831919"/>
            <a:ext cx="3422809" cy="1088708"/>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Trang web được tích hợp rất nhiều hiệu ứng đẹp mắt tạo cảm giác hứng thú cho người dùng</a:t>
            </a:r>
            <a:endParaRPr lang="en-US" sz="1750" dirty="0">
              <a:solidFill>
                <a:schemeClr val="bg1"/>
              </a:solidFill>
            </a:endParaRPr>
          </a:p>
        </p:txBody>
      </p:sp>
      <p:sp>
        <p:nvSpPr>
          <p:cNvPr id="13" name="Shape 10"/>
          <p:cNvSpPr/>
          <p:nvPr/>
        </p:nvSpPr>
        <p:spPr>
          <a:xfrm>
            <a:off x="4685467" y="5107067"/>
            <a:ext cx="3664863" cy="2047994"/>
          </a:xfrm>
          <a:prstGeom prst="roundRect">
            <a:avLst>
              <a:gd name="adj" fmla="val 4652"/>
            </a:avLst>
          </a:prstGeom>
          <a:solidFill>
            <a:srgbClr val="110080"/>
          </a:solidFill>
          <a:ln w="7620">
            <a:solidFill>
              <a:srgbClr val="2A1999"/>
            </a:solidFill>
            <a:prstDash val="solid"/>
          </a:ln>
        </p:spPr>
        <p:txBody>
          <a:bodyPr/>
          <a:lstStyle/>
          <a:p>
            <a:endParaRPr lang="en-US" dirty="0"/>
          </a:p>
        </p:txBody>
      </p:sp>
      <p:sp>
        <p:nvSpPr>
          <p:cNvPr id="14" name="Text 11"/>
          <p:cNvSpPr/>
          <p:nvPr/>
        </p:nvSpPr>
        <p:spPr>
          <a:xfrm>
            <a:off x="4919901" y="5341501"/>
            <a:ext cx="2835235" cy="354330"/>
          </a:xfrm>
          <a:prstGeom prst="rect">
            <a:avLst/>
          </a:prstGeom>
          <a:noFill/>
          <a:ln/>
        </p:spPr>
        <p:txBody>
          <a:bodyPr wrap="none" lIns="0" tIns="0" rIns="0" bIns="0" rtlCol="0" anchor="t"/>
          <a:lstStyle/>
          <a:p>
            <a:pPr marL="0" indent="0">
              <a:lnSpc>
                <a:spcPts val="2750"/>
              </a:lnSpc>
              <a:buNone/>
            </a:pPr>
            <a:r>
              <a:rPr lang="vi-VN" sz="2200" b="1" kern="0" spc="-67" dirty="0">
                <a:solidFill>
                  <a:srgbClr val="E5E0DF"/>
                </a:solidFill>
                <a:ea typeface="Inter Bold" pitchFamily="34" charset="-122"/>
              </a:rPr>
              <a:t>Hình ảnh chất lượng cao</a:t>
            </a:r>
            <a:endParaRPr lang="en-US" sz="2200" dirty="0"/>
          </a:p>
        </p:txBody>
      </p:sp>
      <p:sp>
        <p:nvSpPr>
          <p:cNvPr id="15" name="Text 12"/>
          <p:cNvSpPr/>
          <p:nvPr/>
        </p:nvSpPr>
        <p:spPr>
          <a:xfrm>
            <a:off x="4919901" y="5831919"/>
            <a:ext cx="3195995" cy="1088708"/>
          </a:xfrm>
          <a:prstGeom prst="rect">
            <a:avLst/>
          </a:prstGeom>
          <a:noFill/>
          <a:ln/>
        </p:spPr>
        <p:txBody>
          <a:bodyPr wrap="square" lIns="0" tIns="0" rIns="0" bIns="0" rtlCol="0" anchor="t"/>
          <a:lstStyle/>
          <a:p>
            <a:pPr marL="0" indent="0">
              <a:lnSpc>
                <a:spcPts val="2850"/>
              </a:lnSpc>
              <a:buNone/>
            </a:pPr>
            <a:r>
              <a:rPr lang="vi-VN" sz="1750" dirty="0">
                <a:solidFill>
                  <a:schemeClr val="bg1"/>
                </a:solidFill>
              </a:rPr>
              <a:t>Hình ảnh được sử dụng trong trang web là những hình ảnh có độ chi tiết chất lượng cao.</a:t>
            </a:r>
            <a:endParaRPr lang="en-US" sz="175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3" name="Text 0"/>
          <p:cNvSpPr/>
          <p:nvPr/>
        </p:nvSpPr>
        <p:spPr>
          <a:xfrm>
            <a:off x="6170295" y="537329"/>
            <a:ext cx="7503438" cy="610553"/>
          </a:xfrm>
          <a:prstGeom prst="rect">
            <a:avLst/>
          </a:prstGeom>
          <a:noFill/>
          <a:ln/>
        </p:spPr>
        <p:txBody>
          <a:bodyPr wrap="none" lIns="0" tIns="0" rIns="0" bIns="0" rtlCol="0" anchor="t"/>
          <a:lstStyle/>
          <a:p>
            <a:pPr marL="0" indent="0">
              <a:lnSpc>
                <a:spcPts val="4800"/>
              </a:lnSpc>
              <a:buNone/>
            </a:pPr>
            <a:r>
              <a:rPr lang="en-US" sz="3800" b="1" kern="0" spc="-115" dirty="0">
                <a:solidFill>
                  <a:srgbClr val="FFFFFF"/>
                </a:solidFill>
                <a:latin typeface="Inter Bold" pitchFamily="34" charset="0"/>
                <a:ea typeface="Inter Bold" pitchFamily="34" charset="-122"/>
                <a:cs typeface="Inter Bold" pitchFamily="34" charset="-120"/>
              </a:rPr>
              <a:t>Trải </a:t>
            </a:r>
            <a:r>
              <a:rPr lang="en-US" sz="3800" b="1" kern="0" spc="-115" dirty="0" err="1">
                <a:solidFill>
                  <a:srgbClr val="FFFFFF"/>
                </a:solidFill>
                <a:latin typeface="Inter Bold" pitchFamily="34" charset="0"/>
                <a:ea typeface="Inter Bold" pitchFamily="34" charset="-122"/>
                <a:cs typeface="Inter Bold" pitchFamily="34" charset="-120"/>
              </a:rPr>
              <a:t>nghiệm</a:t>
            </a:r>
            <a:r>
              <a:rPr lang="en-US" sz="3800" b="1" kern="0" spc="-115" dirty="0">
                <a:solidFill>
                  <a:srgbClr val="FFFFFF"/>
                </a:solidFill>
                <a:latin typeface="Inter Bold" pitchFamily="34" charset="0"/>
                <a:ea typeface="Inter Bold" pitchFamily="34" charset="-122"/>
                <a:cs typeface="Inter Bold" pitchFamily="34" charset="-120"/>
              </a:rPr>
              <a:t> </a:t>
            </a:r>
            <a:r>
              <a:rPr lang="vi-VN" sz="3800" b="1" kern="0" spc="-115" dirty="0">
                <a:solidFill>
                  <a:srgbClr val="FFFFFF"/>
                </a:solidFill>
                <a:latin typeface="Inter Bold" pitchFamily="34" charset="0"/>
                <a:ea typeface="Inter Bold" pitchFamily="34" charset="-122"/>
                <a:cs typeface="Inter Bold" pitchFamily="34" charset="-120"/>
              </a:rPr>
              <a:t>mượt mà</a:t>
            </a:r>
            <a:endParaRPr lang="en-US" sz="3800" dirty="0"/>
          </a:p>
        </p:txBody>
      </p:sp>
      <p:pic>
        <p:nvPicPr>
          <p:cNvPr id="4" name="Image 1" descr="preencoded.png"/>
          <p:cNvPicPr>
            <a:picLocks noChangeAspect="1"/>
          </p:cNvPicPr>
          <p:nvPr/>
        </p:nvPicPr>
        <p:blipFill>
          <a:blip r:embed="rId4"/>
          <a:stretch>
            <a:fillRect/>
          </a:stretch>
        </p:blipFill>
        <p:spPr>
          <a:xfrm>
            <a:off x="6170295" y="1440894"/>
            <a:ext cx="977027" cy="1563172"/>
          </a:xfrm>
          <a:prstGeom prst="rect">
            <a:avLst/>
          </a:prstGeom>
        </p:spPr>
      </p:pic>
      <p:sp>
        <p:nvSpPr>
          <p:cNvPr id="5" name="Text 1"/>
          <p:cNvSpPr/>
          <p:nvPr/>
        </p:nvSpPr>
        <p:spPr>
          <a:xfrm>
            <a:off x="7440335" y="1636276"/>
            <a:ext cx="2442567" cy="305395"/>
          </a:xfrm>
          <a:prstGeom prst="rect">
            <a:avLst/>
          </a:prstGeom>
          <a:noFill/>
          <a:ln/>
        </p:spPr>
        <p:txBody>
          <a:bodyPr wrap="none" lIns="0" tIns="0" rIns="0" bIns="0" rtlCol="0" anchor="t"/>
          <a:lstStyle/>
          <a:p>
            <a:pPr marL="0" indent="0" algn="l">
              <a:lnSpc>
                <a:spcPts val="2400"/>
              </a:lnSpc>
              <a:buNone/>
            </a:pPr>
            <a:r>
              <a:rPr lang="vi-VN" sz="1900" b="1" kern="0" spc="-58" dirty="0">
                <a:solidFill>
                  <a:srgbClr val="E5E0DF"/>
                </a:solidFill>
                <a:ea typeface="Inter Bold" pitchFamily="34" charset="-122"/>
              </a:rPr>
              <a:t>Sử dụng “RouterLink” để liên kết các thành phần với nhau</a:t>
            </a:r>
            <a:endParaRPr lang="en-US" sz="1900" dirty="0"/>
          </a:p>
        </p:txBody>
      </p:sp>
      <p:sp>
        <p:nvSpPr>
          <p:cNvPr id="6" name="Text 2"/>
          <p:cNvSpPr/>
          <p:nvPr/>
        </p:nvSpPr>
        <p:spPr>
          <a:xfrm>
            <a:off x="7440335" y="2058829"/>
            <a:ext cx="6506170" cy="625078"/>
          </a:xfrm>
          <a:prstGeom prst="rect">
            <a:avLst/>
          </a:prstGeom>
          <a:noFill/>
          <a:ln/>
        </p:spPr>
        <p:txBody>
          <a:bodyPr wrap="square" lIns="0" tIns="0" rIns="0" bIns="0" rtlCol="0" anchor="t"/>
          <a:lstStyle/>
          <a:p>
            <a:pPr marL="0" indent="0" algn="l">
              <a:lnSpc>
                <a:spcPts val="2450"/>
              </a:lnSpc>
              <a:buNone/>
            </a:pPr>
            <a:r>
              <a:rPr lang="vi-VN" sz="1500" dirty="0">
                <a:solidFill>
                  <a:schemeClr val="bg1"/>
                </a:solidFill>
              </a:rPr>
              <a:t>Đẩy nhanh tốc độ load trang web tạo cảm giác nhanh chóng và mượt mà.</a:t>
            </a:r>
            <a:endParaRPr lang="en-US" sz="1500" dirty="0">
              <a:solidFill>
                <a:schemeClr val="bg1"/>
              </a:solidFill>
            </a:endParaRPr>
          </a:p>
        </p:txBody>
      </p:sp>
      <p:pic>
        <p:nvPicPr>
          <p:cNvPr id="7" name="Image 2" descr="preencoded.png"/>
          <p:cNvPicPr>
            <a:picLocks noChangeAspect="1"/>
          </p:cNvPicPr>
          <p:nvPr/>
        </p:nvPicPr>
        <p:blipFill>
          <a:blip r:embed="rId5"/>
          <a:stretch>
            <a:fillRect/>
          </a:stretch>
        </p:blipFill>
        <p:spPr>
          <a:xfrm>
            <a:off x="6170295" y="3004066"/>
            <a:ext cx="977027" cy="1563172"/>
          </a:xfrm>
          <a:prstGeom prst="rect">
            <a:avLst/>
          </a:prstGeom>
        </p:spPr>
      </p:pic>
      <p:sp>
        <p:nvSpPr>
          <p:cNvPr id="8" name="Text 3"/>
          <p:cNvSpPr/>
          <p:nvPr/>
        </p:nvSpPr>
        <p:spPr>
          <a:xfrm>
            <a:off x="7440335" y="3199448"/>
            <a:ext cx="2442567" cy="305395"/>
          </a:xfrm>
          <a:prstGeom prst="rect">
            <a:avLst/>
          </a:prstGeom>
          <a:noFill/>
          <a:ln/>
        </p:spPr>
        <p:txBody>
          <a:bodyPr wrap="none" lIns="0" tIns="0" rIns="0" bIns="0" rtlCol="0" anchor="t"/>
          <a:lstStyle/>
          <a:p>
            <a:pPr marL="0" indent="0" algn="l">
              <a:lnSpc>
                <a:spcPts val="2400"/>
              </a:lnSpc>
              <a:buNone/>
            </a:pPr>
            <a:r>
              <a:rPr lang="vi-VN" sz="1900" b="1" kern="0" spc="-58" dirty="0">
                <a:solidFill>
                  <a:srgbClr val="E5E0DF"/>
                </a:solidFill>
                <a:latin typeface="Inter Bold" pitchFamily="34" charset="0"/>
                <a:ea typeface="Inter Bold" pitchFamily="34" charset="-122"/>
                <a:cs typeface="Inter Bold" pitchFamily="34" charset="-120"/>
              </a:rPr>
              <a:t>Hiệu ứng animation linh động</a:t>
            </a:r>
            <a:endParaRPr lang="en-US" sz="1900" dirty="0"/>
          </a:p>
        </p:txBody>
      </p:sp>
      <p:sp>
        <p:nvSpPr>
          <p:cNvPr id="9" name="Text 4"/>
          <p:cNvSpPr/>
          <p:nvPr/>
        </p:nvSpPr>
        <p:spPr>
          <a:xfrm>
            <a:off x="7440335" y="3622000"/>
            <a:ext cx="6506170" cy="625078"/>
          </a:xfrm>
          <a:prstGeom prst="rect">
            <a:avLst/>
          </a:prstGeom>
          <a:noFill/>
          <a:ln/>
        </p:spPr>
        <p:txBody>
          <a:bodyPr wrap="square" lIns="0" tIns="0" rIns="0" bIns="0" rtlCol="0" anchor="t"/>
          <a:lstStyle/>
          <a:p>
            <a:pPr marL="0" indent="0" algn="l">
              <a:lnSpc>
                <a:spcPts val="2450"/>
              </a:lnSpc>
              <a:buNone/>
            </a:pPr>
            <a:r>
              <a:rPr lang="vi-VN" sz="1500" kern="0" spc="-31" dirty="0">
                <a:solidFill>
                  <a:srgbClr val="E5E0DF"/>
                </a:solidFill>
                <a:latin typeface="Inter" pitchFamily="34" charset="0"/>
                <a:ea typeface="Inter" pitchFamily="34" charset="-122"/>
                <a:cs typeface="Inter" pitchFamily="34" charset="-120"/>
              </a:rPr>
              <a:t>Tăng cao trải nghiệp thị giác của khách hàng khi đến với trang web.</a:t>
            </a:r>
            <a:endParaRPr lang="en-US" sz="1500" dirty="0"/>
          </a:p>
        </p:txBody>
      </p:sp>
      <p:pic>
        <p:nvPicPr>
          <p:cNvPr id="10" name="Image 3" descr="preencoded.png"/>
          <p:cNvPicPr>
            <a:picLocks noChangeAspect="1"/>
          </p:cNvPicPr>
          <p:nvPr/>
        </p:nvPicPr>
        <p:blipFill>
          <a:blip r:embed="rId6"/>
          <a:stretch>
            <a:fillRect/>
          </a:stretch>
        </p:blipFill>
        <p:spPr>
          <a:xfrm>
            <a:off x="6170295" y="4567238"/>
            <a:ext cx="977027" cy="1563172"/>
          </a:xfrm>
          <a:prstGeom prst="rect">
            <a:avLst/>
          </a:prstGeom>
        </p:spPr>
      </p:pic>
      <p:sp>
        <p:nvSpPr>
          <p:cNvPr id="11" name="Text 5"/>
          <p:cNvSpPr/>
          <p:nvPr/>
        </p:nvSpPr>
        <p:spPr>
          <a:xfrm>
            <a:off x="7440335" y="4762619"/>
            <a:ext cx="2442567" cy="305395"/>
          </a:xfrm>
          <a:prstGeom prst="rect">
            <a:avLst/>
          </a:prstGeom>
          <a:noFill/>
          <a:ln/>
        </p:spPr>
        <p:txBody>
          <a:bodyPr wrap="none" lIns="0" tIns="0" rIns="0" bIns="0" rtlCol="0" anchor="t"/>
          <a:lstStyle/>
          <a:p>
            <a:pPr marL="0" indent="0" algn="l">
              <a:lnSpc>
                <a:spcPts val="2400"/>
              </a:lnSpc>
              <a:buNone/>
            </a:pPr>
            <a:r>
              <a:rPr lang="vi-VN" sz="1900" b="1" kern="0" spc="-58" dirty="0">
                <a:solidFill>
                  <a:srgbClr val="E5E0DF"/>
                </a:solidFill>
                <a:latin typeface="Inter Bold" pitchFamily="34" charset="0"/>
                <a:ea typeface="Inter Bold" pitchFamily="34" charset="-122"/>
                <a:cs typeface="Inter Bold" pitchFamily="34" charset="-120"/>
              </a:rPr>
              <a:t>Tích hợp thanh tìm kiếm và lựa chọn để gói gọn sản phẩm cho người dùng</a:t>
            </a:r>
            <a:endParaRPr lang="en-US" sz="1900" dirty="0"/>
          </a:p>
        </p:txBody>
      </p:sp>
      <p:sp>
        <p:nvSpPr>
          <p:cNvPr id="12" name="Text 6"/>
          <p:cNvSpPr/>
          <p:nvPr/>
        </p:nvSpPr>
        <p:spPr>
          <a:xfrm>
            <a:off x="7440335" y="5185172"/>
            <a:ext cx="6506170" cy="312539"/>
          </a:xfrm>
          <a:prstGeom prst="rect">
            <a:avLst/>
          </a:prstGeom>
          <a:noFill/>
          <a:ln/>
        </p:spPr>
        <p:txBody>
          <a:bodyPr wrap="none" lIns="0" tIns="0" rIns="0" bIns="0" rtlCol="0" anchor="t"/>
          <a:lstStyle/>
          <a:p>
            <a:pPr marL="0" indent="0" algn="l">
              <a:lnSpc>
                <a:spcPts val="2450"/>
              </a:lnSpc>
              <a:buNone/>
            </a:pPr>
            <a:r>
              <a:rPr lang="vi-VN" sz="1500" kern="0" spc="-31" dirty="0">
                <a:solidFill>
                  <a:srgbClr val="E5E0DF"/>
                </a:solidFill>
                <a:latin typeface="Inter" pitchFamily="34" charset="0"/>
                <a:ea typeface="Inter" pitchFamily="34" charset="-122"/>
                <a:cs typeface="Inter" pitchFamily="34" charset="-120"/>
              </a:rPr>
              <a:t>Rút ngắn thời gian khách  hàng tìm đến các sản phẩm của nhãn hàng yêu thích.</a:t>
            </a:r>
            <a:endParaRPr lang="en-US" sz="1500" dirty="0"/>
          </a:p>
        </p:txBody>
      </p:sp>
      <p:pic>
        <p:nvPicPr>
          <p:cNvPr id="13" name="Image 4" descr="preencoded.png"/>
          <p:cNvPicPr>
            <a:picLocks noChangeAspect="1"/>
          </p:cNvPicPr>
          <p:nvPr/>
        </p:nvPicPr>
        <p:blipFill>
          <a:blip r:embed="rId7"/>
          <a:stretch>
            <a:fillRect/>
          </a:stretch>
        </p:blipFill>
        <p:spPr>
          <a:xfrm>
            <a:off x="6170295" y="6130409"/>
            <a:ext cx="977027" cy="1563172"/>
          </a:xfrm>
          <a:prstGeom prst="rect">
            <a:avLst/>
          </a:prstGeom>
        </p:spPr>
      </p:pic>
      <p:sp>
        <p:nvSpPr>
          <p:cNvPr id="14" name="Text 7"/>
          <p:cNvSpPr/>
          <p:nvPr/>
        </p:nvSpPr>
        <p:spPr>
          <a:xfrm>
            <a:off x="7440335" y="6325791"/>
            <a:ext cx="2442567" cy="305395"/>
          </a:xfrm>
          <a:prstGeom prst="rect">
            <a:avLst/>
          </a:prstGeom>
          <a:noFill/>
          <a:ln/>
        </p:spPr>
        <p:txBody>
          <a:bodyPr wrap="none" lIns="0" tIns="0" rIns="0" bIns="0" rtlCol="0" anchor="t"/>
          <a:lstStyle/>
          <a:p>
            <a:pPr marL="0" indent="0" algn="l">
              <a:lnSpc>
                <a:spcPts val="2400"/>
              </a:lnSpc>
              <a:buNone/>
            </a:pPr>
            <a:r>
              <a:rPr lang="en-US" sz="1900" b="1" kern="0" spc="-58" dirty="0">
                <a:solidFill>
                  <a:srgbClr val="E5E0DF"/>
                </a:solidFill>
                <a:latin typeface="Inter Bold" pitchFamily="34" charset="0"/>
                <a:ea typeface="Inter Bold" pitchFamily="34" charset="-122"/>
                <a:cs typeface="Inter Bold" pitchFamily="34" charset="-120"/>
              </a:rPr>
              <a:t>Dịch vụ chăm sóc</a:t>
            </a:r>
            <a:r>
              <a:rPr lang="vi-VN" sz="1900" b="1" kern="0" spc="-58" dirty="0">
                <a:solidFill>
                  <a:srgbClr val="E5E0DF"/>
                </a:solidFill>
                <a:latin typeface="Inter Bold" pitchFamily="34" charset="0"/>
                <a:ea typeface="Inter Bold" pitchFamily="34" charset="-122"/>
                <a:cs typeface="Inter Bold" pitchFamily="34" charset="-120"/>
              </a:rPr>
              <a:t> tinh thần khách hàng</a:t>
            </a:r>
            <a:endParaRPr lang="en-US" sz="1900" dirty="0"/>
          </a:p>
        </p:txBody>
      </p:sp>
      <p:sp>
        <p:nvSpPr>
          <p:cNvPr id="15" name="Text 8"/>
          <p:cNvSpPr/>
          <p:nvPr/>
        </p:nvSpPr>
        <p:spPr>
          <a:xfrm>
            <a:off x="7440335" y="6748343"/>
            <a:ext cx="6506170" cy="625078"/>
          </a:xfrm>
          <a:prstGeom prst="rect">
            <a:avLst/>
          </a:prstGeom>
          <a:noFill/>
          <a:ln/>
        </p:spPr>
        <p:txBody>
          <a:bodyPr wrap="square" lIns="0" tIns="0" rIns="0" bIns="0" rtlCol="0" anchor="t"/>
          <a:lstStyle/>
          <a:p>
            <a:pPr marL="0" indent="0" algn="l">
              <a:lnSpc>
                <a:spcPts val="2450"/>
              </a:lnSpc>
              <a:buNone/>
            </a:pPr>
            <a:r>
              <a:rPr lang="vi-VN" sz="1500" kern="0" spc="-31" dirty="0">
                <a:solidFill>
                  <a:srgbClr val="E5E0DF"/>
                </a:solidFill>
                <a:latin typeface="Inter" pitchFamily="34" charset="0"/>
                <a:ea typeface="Inter" pitchFamily="34" charset="-122"/>
                <a:cs typeface="Inter" pitchFamily="34" charset="-120"/>
              </a:rPr>
              <a:t>Cung cấp một công cụ AI miễn phí dùng để tạo ra những bức ảnh đẹp về xe.</a:t>
            </a:r>
            <a:endParaRPr lang="en-US" sz="1500" dirty="0"/>
          </a:p>
        </p:txBody>
      </p:sp>
      <p:sp>
        <p:nvSpPr>
          <p:cNvPr id="16" name="Rectangle 15">
            <a:extLst>
              <a:ext uri="{FF2B5EF4-FFF2-40B4-BE49-F238E27FC236}">
                <a16:creationId xmlns:a16="http://schemas.microsoft.com/office/drawing/2014/main" id="{8EE6CA8D-1723-1511-DCFE-F1AAFC378117}"/>
              </a:ext>
            </a:extLst>
          </p:cNvPr>
          <p:cNvSpPr/>
          <p:nvPr/>
        </p:nvSpPr>
        <p:spPr>
          <a:xfrm>
            <a:off x="12634331" y="7613242"/>
            <a:ext cx="1906859" cy="536019"/>
          </a:xfrm>
          <a:prstGeom prst="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4502" y="610433"/>
            <a:ext cx="7594997" cy="1383030"/>
          </a:xfrm>
          <a:prstGeom prst="rect">
            <a:avLst/>
          </a:prstGeom>
          <a:noFill/>
          <a:ln/>
        </p:spPr>
        <p:txBody>
          <a:bodyPr wrap="square" lIns="0" tIns="0" rIns="0" bIns="0" rtlCol="0" anchor="t"/>
          <a:lstStyle/>
          <a:p>
            <a:pPr marL="0" indent="0">
              <a:lnSpc>
                <a:spcPts val="5400"/>
              </a:lnSpc>
              <a:buNone/>
            </a:pPr>
            <a:r>
              <a:rPr lang="vi-VN" sz="4350" b="1" kern="0" spc="-131" dirty="0">
                <a:solidFill>
                  <a:srgbClr val="FFFFFF"/>
                </a:solidFill>
                <a:latin typeface="Inter Bold" pitchFamily="34" charset="0"/>
                <a:ea typeface="Inter Bold" pitchFamily="34" charset="-122"/>
                <a:cs typeface="Inter Bold" pitchFamily="34" charset="-120"/>
              </a:rPr>
              <a:t>Trang web hiển thị những gì</a:t>
            </a:r>
            <a:endParaRPr lang="en-US" sz="4350" dirty="0"/>
          </a:p>
        </p:txBody>
      </p:sp>
      <p:pic>
        <p:nvPicPr>
          <p:cNvPr id="4" name="Image 1" descr="preencoded.png"/>
          <p:cNvPicPr>
            <a:picLocks noChangeAspect="1"/>
          </p:cNvPicPr>
          <p:nvPr/>
        </p:nvPicPr>
        <p:blipFill>
          <a:blip r:embed="rId4"/>
          <a:stretch>
            <a:fillRect/>
          </a:stretch>
        </p:blipFill>
        <p:spPr>
          <a:xfrm>
            <a:off x="774502" y="2325291"/>
            <a:ext cx="553164" cy="553164"/>
          </a:xfrm>
          <a:prstGeom prst="rect">
            <a:avLst/>
          </a:prstGeom>
        </p:spPr>
      </p:pic>
      <p:sp>
        <p:nvSpPr>
          <p:cNvPr id="5" name="Text 1"/>
          <p:cNvSpPr/>
          <p:nvPr/>
        </p:nvSpPr>
        <p:spPr>
          <a:xfrm>
            <a:off x="774502" y="3099673"/>
            <a:ext cx="2766179" cy="345638"/>
          </a:xfrm>
          <a:prstGeom prst="rect">
            <a:avLst/>
          </a:prstGeom>
          <a:noFill/>
          <a:ln/>
        </p:spPr>
        <p:txBody>
          <a:bodyPr wrap="none" lIns="0" tIns="0" rIns="0" bIns="0" rtlCol="0" anchor="t"/>
          <a:lstStyle/>
          <a:p>
            <a:pPr marL="0" indent="0" algn="l">
              <a:lnSpc>
                <a:spcPts val="2700"/>
              </a:lnSpc>
              <a:buNone/>
            </a:pPr>
            <a:r>
              <a:rPr lang="vi-VN" sz="2150" b="1" kern="0" spc="-65" dirty="0">
                <a:solidFill>
                  <a:srgbClr val="E5E0DF"/>
                </a:solidFill>
                <a:latin typeface="Inter Bold" pitchFamily="34" charset="0"/>
                <a:ea typeface="Inter Bold" pitchFamily="34" charset="-122"/>
                <a:cs typeface="Inter Bold" pitchFamily="34" charset="-120"/>
              </a:rPr>
              <a:t>Danh mục và sản phẩm xe</a:t>
            </a:r>
            <a:endParaRPr lang="en-US" sz="2150" dirty="0"/>
          </a:p>
        </p:txBody>
      </p:sp>
      <p:sp>
        <p:nvSpPr>
          <p:cNvPr id="6" name="Text 2"/>
          <p:cNvSpPr/>
          <p:nvPr/>
        </p:nvSpPr>
        <p:spPr>
          <a:xfrm>
            <a:off x="774502" y="3578066"/>
            <a:ext cx="3631525" cy="1062276"/>
          </a:xfrm>
          <a:prstGeom prst="rect">
            <a:avLst/>
          </a:prstGeom>
          <a:noFill/>
          <a:ln/>
        </p:spPr>
        <p:txBody>
          <a:bodyPr wrap="square" lIns="0" tIns="0" rIns="0" bIns="0" rtlCol="0" anchor="t"/>
          <a:lstStyle/>
          <a:p>
            <a:pPr marL="0" indent="0" algn="l">
              <a:lnSpc>
                <a:spcPts val="2750"/>
              </a:lnSpc>
              <a:buNone/>
            </a:pPr>
            <a:r>
              <a:rPr lang="vi-VN" sz="1700" kern="0" spc="-35" dirty="0">
                <a:solidFill>
                  <a:srgbClr val="E5E0DF"/>
                </a:solidFill>
                <a:latin typeface="Inter" pitchFamily="34" charset="0"/>
                <a:ea typeface="Inter" pitchFamily="34" charset="-122"/>
                <a:cs typeface="Inter" pitchFamily="34" charset="-120"/>
              </a:rPr>
              <a:t>Khách hàng có thể click vào để xem hình ảnh ở một tab mới được mở ra.</a:t>
            </a:r>
            <a:endParaRPr lang="en-US" sz="1700" dirty="0"/>
          </a:p>
        </p:txBody>
      </p:sp>
      <p:pic>
        <p:nvPicPr>
          <p:cNvPr id="7" name="Image 2" descr="preencoded.png"/>
          <p:cNvPicPr>
            <a:picLocks noChangeAspect="1"/>
          </p:cNvPicPr>
          <p:nvPr/>
        </p:nvPicPr>
        <p:blipFill>
          <a:blip r:embed="rId5"/>
          <a:stretch>
            <a:fillRect/>
          </a:stretch>
        </p:blipFill>
        <p:spPr>
          <a:xfrm>
            <a:off x="4737854" y="2325291"/>
            <a:ext cx="553164" cy="553164"/>
          </a:xfrm>
          <a:prstGeom prst="rect">
            <a:avLst/>
          </a:prstGeom>
        </p:spPr>
      </p:pic>
      <p:sp>
        <p:nvSpPr>
          <p:cNvPr id="8" name="Text 3"/>
          <p:cNvSpPr/>
          <p:nvPr/>
        </p:nvSpPr>
        <p:spPr>
          <a:xfrm>
            <a:off x="4737854" y="3099673"/>
            <a:ext cx="2766179" cy="345638"/>
          </a:xfrm>
          <a:prstGeom prst="rect">
            <a:avLst/>
          </a:prstGeom>
          <a:noFill/>
          <a:ln/>
        </p:spPr>
        <p:txBody>
          <a:bodyPr wrap="none" lIns="0" tIns="0" rIns="0" bIns="0" rtlCol="0" anchor="t"/>
          <a:lstStyle/>
          <a:p>
            <a:pPr marL="0" indent="0" algn="l">
              <a:lnSpc>
                <a:spcPts val="2700"/>
              </a:lnSpc>
              <a:buNone/>
            </a:pPr>
            <a:r>
              <a:rPr lang="vi-VN" sz="2150" b="1" kern="0" spc="-65" dirty="0">
                <a:solidFill>
                  <a:srgbClr val="E5E0DF"/>
                </a:solidFill>
                <a:ea typeface="Inter Bold" pitchFamily="34" charset="-122"/>
              </a:rPr>
              <a:t>Thông tin liên hệ đến hãng xe</a:t>
            </a:r>
            <a:endParaRPr lang="en-US" sz="2150" dirty="0"/>
          </a:p>
        </p:txBody>
      </p:sp>
      <p:sp>
        <p:nvSpPr>
          <p:cNvPr id="9" name="Text 4"/>
          <p:cNvSpPr/>
          <p:nvPr/>
        </p:nvSpPr>
        <p:spPr>
          <a:xfrm>
            <a:off x="4737854" y="3578066"/>
            <a:ext cx="3631644" cy="1062276"/>
          </a:xfrm>
          <a:prstGeom prst="rect">
            <a:avLst/>
          </a:prstGeom>
          <a:noFill/>
          <a:ln/>
        </p:spPr>
        <p:txBody>
          <a:bodyPr wrap="square" lIns="0" tIns="0" rIns="0" bIns="0" rtlCol="0" anchor="t"/>
          <a:lstStyle/>
          <a:p>
            <a:pPr marL="0" indent="0" algn="l">
              <a:lnSpc>
                <a:spcPts val="2750"/>
              </a:lnSpc>
              <a:buNone/>
            </a:pPr>
            <a:r>
              <a:rPr lang="vi-VN" sz="1700" kern="0" spc="-35" dirty="0">
                <a:solidFill>
                  <a:srgbClr val="E5E0DF"/>
                </a:solidFill>
                <a:latin typeface="Inter" pitchFamily="34" charset="0"/>
                <a:ea typeface="Inter" pitchFamily="34" charset="-122"/>
                <a:cs typeface="Inter" pitchFamily="34" charset="-120"/>
              </a:rPr>
              <a:t>Tại mục Instruction, người dùng trang web có thể bắt gặp những nội dung chi tiết để liên hệ đến hãng xe mà mình mong muốn</a:t>
            </a:r>
            <a:endParaRPr lang="en-US" sz="1700" dirty="0"/>
          </a:p>
        </p:txBody>
      </p:sp>
      <p:pic>
        <p:nvPicPr>
          <p:cNvPr id="10" name="Image 3" descr="preencoded.png"/>
          <p:cNvPicPr>
            <a:picLocks noChangeAspect="1"/>
          </p:cNvPicPr>
          <p:nvPr/>
        </p:nvPicPr>
        <p:blipFill>
          <a:blip r:embed="rId6"/>
          <a:stretch>
            <a:fillRect/>
          </a:stretch>
        </p:blipFill>
        <p:spPr>
          <a:xfrm>
            <a:off x="774502" y="5304115"/>
            <a:ext cx="553164" cy="553164"/>
          </a:xfrm>
          <a:prstGeom prst="rect">
            <a:avLst/>
          </a:prstGeom>
        </p:spPr>
      </p:pic>
      <p:sp>
        <p:nvSpPr>
          <p:cNvPr id="11" name="Text 5"/>
          <p:cNvSpPr/>
          <p:nvPr/>
        </p:nvSpPr>
        <p:spPr>
          <a:xfrm>
            <a:off x="774502" y="6078498"/>
            <a:ext cx="2766179" cy="34563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Dịch vụ ưu tiên</a:t>
            </a:r>
            <a:endParaRPr lang="en-US" sz="2150" dirty="0"/>
          </a:p>
        </p:txBody>
      </p:sp>
      <p:sp>
        <p:nvSpPr>
          <p:cNvPr id="12" name="Text 6"/>
          <p:cNvSpPr/>
          <p:nvPr/>
        </p:nvSpPr>
        <p:spPr>
          <a:xfrm>
            <a:off x="774502" y="6556891"/>
            <a:ext cx="3631525" cy="1062276"/>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Được hưởng các dịch vụ chăm sóc khách hàng ưu tiên từ đội ngũ </a:t>
            </a:r>
            <a:r>
              <a:rPr lang="en-US" sz="1700" kern="0" spc="-35" dirty="0" err="1">
                <a:solidFill>
                  <a:srgbClr val="E5E0DF"/>
                </a:solidFill>
                <a:latin typeface="Inter" pitchFamily="34" charset="0"/>
                <a:ea typeface="Inter" pitchFamily="34" charset="-122"/>
                <a:cs typeface="Inter" pitchFamily="34" charset="-120"/>
              </a:rPr>
              <a:t>chuyên</a:t>
            </a:r>
            <a:r>
              <a:rPr lang="en-US" sz="1700" kern="0" spc="-35" dirty="0">
                <a:solidFill>
                  <a:srgbClr val="E5E0DF"/>
                </a:solidFill>
                <a:latin typeface="Inter" pitchFamily="34" charset="0"/>
                <a:ea typeface="Inter" pitchFamily="34" charset="-122"/>
                <a:cs typeface="Inter" pitchFamily="34" charset="-120"/>
              </a:rPr>
              <a:t> nghiệp</a:t>
            </a:r>
            <a:r>
              <a:rPr lang="vi-VN" sz="1700" kern="0" spc="-35" dirty="0">
                <a:solidFill>
                  <a:srgbClr val="E5E0DF"/>
                </a:solidFill>
                <a:latin typeface="Inter" pitchFamily="34" charset="0"/>
                <a:ea typeface="Inter" pitchFamily="34" charset="-122"/>
                <a:cs typeface="Inter" pitchFamily="34" charset="-120"/>
              </a:rPr>
              <a:t> trong tương lai</a:t>
            </a:r>
            <a:r>
              <a:rPr lang="en-US" sz="1700" kern="0" spc="-35" dirty="0">
                <a:solidFill>
                  <a:srgbClr val="E5E0DF"/>
                </a:solidFill>
                <a:latin typeface="Inter" pitchFamily="34" charset="0"/>
                <a:ea typeface="Inter" pitchFamily="34" charset="-122"/>
                <a:cs typeface="Inter" pitchFamily="34" charset="-120"/>
              </a:rPr>
              <a:t>.</a:t>
            </a:r>
            <a:endParaRPr lang="en-US" sz="1700" dirty="0"/>
          </a:p>
        </p:txBody>
      </p:sp>
      <p:pic>
        <p:nvPicPr>
          <p:cNvPr id="13" name="Image 4" descr="preencoded.png"/>
          <p:cNvPicPr>
            <a:picLocks noChangeAspect="1"/>
          </p:cNvPicPr>
          <p:nvPr/>
        </p:nvPicPr>
        <p:blipFill>
          <a:blip r:embed="rId7"/>
          <a:stretch>
            <a:fillRect/>
          </a:stretch>
        </p:blipFill>
        <p:spPr>
          <a:xfrm>
            <a:off x="4737854" y="5304115"/>
            <a:ext cx="553164" cy="553164"/>
          </a:xfrm>
          <a:prstGeom prst="rect">
            <a:avLst/>
          </a:prstGeom>
        </p:spPr>
      </p:pic>
      <p:sp>
        <p:nvSpPr>
          <p:cNvPr id="14" name="Text 7"/>
          <p:cNvSpPr/>
          <p:nvPr/>
        </p:nvSpPr>
        <p:spPr>
          <a:xfrm>
            <a:off x="4737854" y="6078498"/>
            <a:ext cx="2766179" cy="345638"/>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Inter Bold" pitchFamily="34" charset="0"/>
                <a:ea typeface="Inter Bold" pitchFamily="34" charset="-122"/>
                <a:cs typeface="Inter Bold" pitchFamily="34" charset="-120"/>
              </a:rPr>
              <a:t>Đặc quyền VIP</a:t>
            </a:r>
            <a:endParaRPr lang="en-US" sz="2150" dirty="0"/>
          </a:p>
        </p:txBody>
      </p:sp>
      <p:sp>
        <p:nvSpPr>
          <p:cNvPr id="15" name="Text 8"/>
          <p:cNvSpPr/>
          <p:nvPr/>
        </p:nvSpPr>
        <p:spPr>
          <a:xfrm>
            <a:off x="4737854" y="6556891"/>
            <a:ext cx="3631644" cy="1062276"/>
          </a:xfrm>
          <a:prstGeom prst="rect">
            <a:avLst/>
          </a:prstGeom>
          <a:noFill/>
          <a:ln/>
        </p:spPr>
        <p:txBody>
          <a:bodyPr wrap="squar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Các đặc quyền độc quyền dành riêng cho khách hàng thân </a:t>
            </a:r>
            <a:r>
              <a:rPr lang="en-US" sz="1700" kern="0" spc="-35" dirty="0" err="1">
                <a:solidFill>
                  <a:srgbClr val="E5E0DF"/>
                </a:solidFill>
                <a:latin typeface="Inter" pitchFamily="34" charset="0"/>
                <a:ea typeface="Inter" pitchFamily="34" charset="-122"/>
                <a:cs typeface="Inter" pitchFamily="34" charset="-120"/>
              </a:rPr>
              <a:t>thiết</a:t>
            </a:r>
            <a:r>
              <a:rPr lang="vi-VN" sz="1700" kern="0" spc="-35" dirty="0">
                <a:solidFill>
                  <a:srgbClr val="E5E0DF"/>
                </a:solidFill>
                <a:latin typeface="Inter" pitchFamily="34" charset="0"/>
                <a:ea typeface="Inter" pitchFamily="34" charset="-122"/>
                <a:cs typeface="Inter" pitchFamily="34" charset="-120"/>
              </a:rPr>
              <a:t> khi mua xe thông qua trang web, sẽ được ưu đãi giảm giá thành</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994"/>
          </a:xfrm>
          <a:prstGeom prst="rect">
            <a:avLst/>
          </a:prstGeom>
        </p:spPr>
      </p:pic>
      <p:sp>
        <p:nvSpPr>
          <p:cNvPr id="3" name="Text 0"/>
          <p:cNvSpPr/>
          <p:nvPr/>
        </p:nvSpPr>
        <p:spPr>
          <a:xfrm>
            <a:off x="680085" y="2963585"/>
            <a:ext cx="8585716" cy="607219"/>
          </a:xfrm>
          <a:prstGeom prst="rect">
            <a:avLst/>
          </a:prstGeom>
          <a:noFill/>
          <a:ln/>
        </p:spPr>
        <p:txBody>
          <a:bodyPr wrap="none" lIns="0" tIns="0" rIns="0" bIns="0" rtlCol="0" anchor="t"/>
          <a:lstStyle/>
          <a:p>
            <a:pPr marL="0" indent="0">
              <a:lnSpc>
                <a:spcPts val="4750"/>
              </a:lnSpc>
              <a:buNone/>
            </a:pPr>
            <a:r>
              <a:rPr lang="vi-VN" sz="3800" b="1" kern="0" spc="-115" dirty="0">
                <a:solidFill>
                  <a:srgbClr val="FFFFFF"/>
                </a:solidFill>
                <a:latin typeface="Inter Bold" pitchFamily="34" charset="0"/>
                <a:ea typeface="Inter Bold" pitchFamily="34" charset="-122"/>
                <a:cs typeface="Inter Bold" pitchFamily="34" charset="-120"/>
              </a:rPr>
              <a:t>Vì sao phải lựa chọn trang web của chúng tôi</a:t>
            </a:r>
            <a:endParaRPr lang="en-US" sz="3800" dirty="0"/>
          </a:p>
        </p:txBody>
      </p:sp>
      <p:sp>
        <p:nvSpPr>
          <p:cNvPr id="4" name="Shape 1"/>
          <p:cNvSpPr/>
          <p:nvPr/>
        </p:nvSpPr>
        <p:spPr>
          <a:xfrm>
            <a:off x="680085" y="5778579"/>
            <a:ext cx="13270230" cy="22860"/>
          </a:xfrm>
          <a:prstGeom prst="roundRect">
            <a:avLst>
              <a:gd name="adj" fmla="val 357030"/>
            </a:avLst>
          </a:prstGeom>
          <a:solidFill>
            <a:srgbClr val="2A1999"/>
          </a:solidFill>
          <a:ln/>
        </p:spPr>
        <p:txBody>
          <a:bodyPr/>
          <a:lstStyle/>
          <a:p>
            <a:endParaRPr lang="en-US"/>
          </a:p>
        </p:txBody>
      </p:sp>
      <p:sp>
        <p:nvSpPr>
          <p:cNvPr id="5" name="Shape 2"/>
          <p:cNvSpPr/>
          <p:nvPr/>
        </p:nvSpPr>
        <p:spPr>
          <a:xfrm>
            <a:off x="3937635" y="5098494"/>
            <a:ext cx="22860" cy="680085"/>
          </a:xfrm>
          <a:prstGeom prst="roundRect">
            <a:avLst>
              <a:gd name="adj" fmla="val 357030"/>
            </a:avLst>
          </a:prstGeom>
          <a:solidFill>
            <a:srgbClr val="2A1999"/>
          </a:solidFill>
          <a:ln/>
        </p:spPr>
        <p:txBody>
          <a:bodyPr/>
          <a:lstStyle/>
          <a:p>
            <a:endParaRPr lang="en-US"/>
          </a:p>
        </p:txBody>
      </p:sp>
      <p:sp>
        <p:nvSpPr>
          <p:cNvPr id="6" name="Shape 3"/>
          <p:cNvSpPr/>
          <p:nvPr/>
        </p:nvSpPr>
        <p:spPr>
          <a:xfrm>
            <a:off x="3730466" y="5559981"/>
            <a:ext cx="437198" cy="437198"/>
          </a:xfrm>
          <a:prstGeom prst="roundRect">
            <a:avLst>
              <a:gd name="adj" fmla="val 18668"/>
            </a:avLst>
          </a:prstGeom>
          <a:solidFill>
            <a:srgbClr val="110080"/>
          </a:solidFill>
          <a:ln w="7620">
            <a:solidFill>
              <a:srgbClr val="2A1999"/>
            </a:solidFill>
            <a:prstDash val="solid"/>
          </a:ln>
        </p:spPr>
        <p:txBody>
          <a:bodyPr/>
          <a:lstStyle/>
          <a:p>
            <a:endParaRPr lang="en-US"/>
          </a:p>
        </p:txBody>
      </p:sp>
      <p:sp>
        <p:nvSpPr>
          <p:cNvPr id="7" name="Text 4"/>
          <p:cNvSpPr/>
          <p:nvPr/>
        </p:nvSpPr>
        <p:spPr>
          <a:xfrm>
            <a:off x="3890486" y="5632847"/>
            <a:ext cx="117038" cy="291465"/>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1</a:t>
            </a:r>
            <a:endParaRPr lang="en-US" sz="2250" dirty="0"/>
          </a:p>
        </p:txBody>
      </p:sp>
      <p:sp>
        <p:nvSpPr>
          <p:cNvPr id="8" name="Text 5"/>
          <p:cNvSpPr/>
          <p:nvPr/>
        </p:nvSpPr>
        <p:spPr>
          <a:xfrm>
            <a:off x="2270641" y="3862268"/>
            <a:ext cx="3356848" cy="303609"/>
          </a:xfrm>
          <a:prstGeom prst="rect">
            <a:avLst/>
          </a:prstGeom>
          <a:noFill/>
          <a:ln/>
        </p:spPr>
        <p:txBody>
          <a:bodyPr wrap="none" lIns="0" tIns="0" rIns="0" bIns="0" rtlCol="0" anchor="t"/>
          <a:lstStyle/>
          <a:p>
            <a:pPr marL="0" indent="0" algn="ctr">
              <a:lnSpc>
                <a:spcPts val="2350"/>
              </a:lnSpc>
              <a:buNone/>
            </a:pPr>
            <a:r>
              <a:rPr lang="vi-VN" sz="1900" b="1" kern="0" spc="-57" dirty="0">
                <a:solidFill>
                  <a:srgbClr val="E5E0DF"/>
                </a:solidFill>
                <a:ea typeface="Inter Bold" pitchFamily="34" charset="-122"/>
              </a:rPr>
              <a:t>Hệ thống nhãn hàng và dịch vụ được giới thiệu tập trung</a:t>
            </a:r>
            <a:endParaRPr lang="en-US" sz="1900" dirty="0"/>
          </a:p>
        </p:txBody>
      </p:sp>
      <p:sp>
        <p:nvSpPr>
          <p:cNvPr id="9" name="Text 6"/>
          <p:cNvSpPr/>
          <p:nvPr/>
        </p:nvSpPr>
        <p:spPr>
          <a:xfrm>
            <a:off x="874395" y="4282440"/>
            <a:ext cx="6149340" cy="621744"/>
          </a:xfrm>
          <a:prstGeom prst="rect">
            <a:avLst/>
          </a:prstGeom>
          <a:noFill/>
          <a:ln/>
        </p:spPr>
        <p:txBody>
          <a:bodyPr wrap="square" lIns="0" tIns="0" rIns="0" bIns="0" rtlCol="0" anchor="t"/>
          <a:lstStyle/>
          <a:p>
            <a:pPr marL="0" indent="0" algn="ctr">
              <a:lnSpc>
                <a:spcPts val="2400"/>
              </a:lnSpc>
              <a:buNone/>
            </a:pPr>
            <a:r>
              <a:rPr lang="vi-VN" sz="1500" kern="0" spc="-31" dirty="0">
                <a:solidFill>
                  <a:srgbClr val="E5E0DF"/>
                </a:solidFill>
                <a:latin typeface="Inter" pitchFamily="34" charset="0"/>
                <a:ea typeface="Inter" pitchFamily="34" charset="-122"/>
                <a:cs typeface="Inter" pitchFamily="34" charset="-120"/>
              </a:rPr>
              <a:t>Khách hàng không cần phải đi đến từng trang web chính thức để có thể nắm bắt thông tin về những ưu đãi, những sản phẩm mới mà có thể biết trực tiếp thông qua trang web trung gian này.</a:t>
            </a:r>
            <a:endParaRPr lang="en-US" sz="1500" dirty="0"/>
          </a:p>
        </p:txBody>
      </p:sp>
      <p:sp>
        <p:nvSpPr>
          <p:cNvPr id="10" name="Shape 7"/>
          <p:cNvSpPr/>
          <p:nvPr/>
        </p:nvSpPr>
        <p:spPr>
          <a:xfrm>
            <a:off x="7303770" y="5778579"/>
            <a:ext cx="22860" cy="680085"/>
          </a:xfrm>
          <a:prstGeom prst="roundRect">
            <a:avLst>
              <a:gd name="adj" fmla="val 357030"/>
            </a:avLst>
          </a:prstGeom>
          <a:solidFill>
            <a:srgbClr val="2A1999"/>
          </a:solidFill>
          <a:ln/>
        </p:spPr>
        <p:txBody>
          <a:bodyPr/>
          <a:lstStyle/>
          <a:p>
            <a:endParaRPr lang="en-US"/>
          </a:p>
        </p:txBody>
      </p:sp>
      <p:sp>
        <p:nvSpPr>
          <p:cNvPr id="11" name="Shape 8"/>
          <p:cNvSpPr/>
          <p:nvPr/>
        </p:nvSpPr>
        <p:spPr>
          <a:xfrm>
            <a:off x="7096601" y="5559981"/>
            <a:ext cx="437198" cy="437198"/>
          </a:xfrm>
          <a:prstGeom prst="roundRect">
            <a:avLst>
              <a:gd name="adj" fmla="val 18668"/>
            </a:avLst>
          </a:prstGeom>
          <a:solidFill>
            <a:srgbClr val="110080"/>
          </a:solidFill>
          <a:ln w="7620">
            <a:solidFill>
              <a:srgbClr val="2A1999"/>
            </a:solidFill>
            <a:prstDash val="solid"/>
          </a:ln>
        </p:spPr>
        <p:txBody>
          <a:bodyPr/>
          <a:lstStyle/>
          <a:p>
            <a:endParaRPr lang="en-US"/>
          </a:p>
        </p:txBody>
      </p:sp>
      <p:sp>
        <p:nvSpPr>
          <p:cNvPr id="12" name="Text 9"/>
          <p:cNvSpPr/>
          <p:nvPr/>
        </p:nvSpPr>
        <p:spPr>
          <a:xfrm>
            <a:off x="7227689" y="5632847"/>
            <a:ext cx="174903" cy="291465"/>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2</a:t>
            </a:r>
            <a:endParaRPr lang="en-US" sz="2250" dirty="0"/>
          </a:p>
        </p:txBody>
      </p:sp>
      <p:sp>
        <p:nvSpPr>
          <p:cNvPr id="13" name="Text 10"/>
          <p:cNvSpPr/>
          <p:nvPr/>
        </p:nvSpPr>
        <p:spPr>
          <a:xfrm>
            <a:off x="5451038" y="6652974"/>
            <a:ext cx="3728323" cy="303609"/>
          </a:xfrm>
          <a:prstGeom prst="rect">
            <a:avLst/>
          </a:prstGeom>
          <a:noFill/>
          <a:ln/>
        </p:spPr>
        <p:txBody>
          <a:bodyPr wrap="none" lIns="0" tIns="0" rIns="0" bIns="0" rtlCol="0" anchor="t"/>
          <a:lstStyle/>
          <a:p>
            <a:pPr marL="0" indent="0" algn="ctr">
              <a:lnSpc>
                <a:spcPts val="2350"/>
              </a:lnSpc>
              <a:buNone/>
            </a:pPr>
            <a:r>
              <a:rPr lang="vi-VN" sz="1900" b="1" kern="0" spc="-57" dirty="0">
                <a:solidFill>
                  <a:srgbClr val="E5E0DF"/>
                </a:solidFill>
                <a:latin typeface="Inter Bold" pitchFamily="34" charset="0"/>
                <a:ea typeface="Inter Bold" pitchFamily="34" charset="-122"/>
                <a:cs typeface="Inter Bold" pitchFamily="34" charset="-120"/>
              </a:rPr>
              <a:t>Quan tâm đến trải nghiệm của khách hàng</a:t>
            </a:r>
            <a:endParaRPr lang="en-US" sz="1900" dirty="0"/>
          </a:p>
        </p:txBody>
      </p:sp>
      <p:sp>
        <p:nvSpPr>
          <p:cNvPr id="14" name="Text 11"/>
          <p:cNvSpPr/>
          <p:nvPr/>
        </p:nvSpPr>
        <p:spPr>
          <a:xfrm>
            <a:off x="4240530" y="7073146"/>
            <a:ext cx="6149340" cy="621744"/>
          </a:xfrm>
          <a:prstGeom prst="rect">
            <a:avLst/>
          </a:prstGeom>
          <a:noFill/>
          <a:ln/>
        </p:spPr>
        <p:txBody>
          <a:bodyPr wrap="square" lIns="0" tIns="0" rIns="0" bIns="0" rtlCol="0" anchor="t"/>
          <a:lstStyle/>
          <a:p>
            <a:pPr marL="0" indent="0" algn="ctr">
              <a:lnSpc>
                <a:spcPts val="2400"/>
              </a:lnSpc>
              <a:buNone/>
            </a:pPr>
            <a:r>
              <a:rPr lang="vi-VN" sz="1500" kern="0" spc="-31" dirty="0">
                <a:solidFill>
                  <a:srgbClr val="E5E0DF"/>
                </a:solidFill>
                <a:ea typeface="Inter" pitchFamily="34" charset="-122"/>
              </a:rPr>
              <a:t>Trang web sẽ luôn luôn được cập nhật, phát triển hơn để phù hợp với tất cả các khách hàng khó tính, nhằm giữ chân và đưa ngày càng nhiều doanh nhân hơn đến với nhãn hàng mà chúng tôi hợp tác.</a:t>
            </a:r>
            <a:endParaRPr lang="en-US" sz="1500" dirty="0"/>
          </a:p>
        </p:txBody>
      </p:sp>
      <p:sp>
        <p:nvSpPr>
          <p:cNvPr id="15" name="Shape 12"/>
          <p:cNvSpPr/>
          <p:nvPr/>
        </p:nvSpPr>
        <p:spPr>
          <a:xfrm>
            <a:off x="10669905" y="5098494"/>
            <a:ext cx="22860" cy="680085"/>
          </a:xfrm>
          <a:prstGeom prst="roundRect">
            <a:avLst>
              <a:gd name="adj" fmla="val 357030"/>
            </a:avLst>
          </a:prstGeom>
          <a:solidFill>
            <a:srgbClr val="2A1999"/>
          </a:solidFill>
          <a:ln/>
        </p:spPr>
        <p:txBody>
          <a:bodyPr/>
          <a:lstStyle/>
          <a:p>
            <a:endParaRPr lang="en-US"/>
          </a:p>
        </p:txBody>
      </p:sp>
      <p:sp>
        <p:nvSpPr>
          <p:cNvPr id="16" name="Shape 13"/>
          <p:cNvSpPr/>
          <p:nvPr/>
        </p:nvSpPr>
        <p:spPr>
          <a:xfrm>
            <a:off x="10462736" y="5559981"/>
            <a:ext cx="437198" cy="437198"/>
          </a:xfrm>
          <a:prstGeom prst="roundRect">
            <a:avLst>
              <a:gd name="adj" fmla="val 18668"/>
            </a:avLst>
          </a:prstGeom>
          <a:solidFill>
            <a:srgbClr val="110080"/>
          </a:solidFill>
          <a:ln w="7620">
            <a:solidFill>
              <a:srgbClr val="2A1999"/>
            </a:solidFill>
            <a:prstDash val="solid"/>
          </a:ln>
        </p:spPr>
        <p:txBody>
          <a:bodyPr/>
          <a:lstStyle/>
          <a:p>
            <a:endParaRPr lang="en-US"/>
          </a:p>
        </p:txBody>
      </p:sp>
      <p:sp>
        <p:nvSpPr>
          <p:cNvPr id="17" name="Text 14"/>
          <p:cNvSpPr/>
          <p:nvPr/>
        </p:nvSpPr>
        <p:spPr>
          <a:xfrm>
            <a:off x="10591562" y="5632847"/>
            <a:ext cx="179427" cy="291465"/>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3</a:t>
            </a:r>
            <a:endParaRPr lang="en-US" sz="2250" dirty="0"/>
          </a:p>
        </p:txBody>
      </p:sp>
      <p:sp>
        <p:nvSpPr>
          <p:cNvPr id="18" name="Text 15"/>
          <p:cNvSpPr/>
          <p:nvPr/>
        </p:nvSpPr>
        <p:spPr>
          <a:xfrm>
            <a:off x="8865989" y="3862268"/>
            <a:ext cx="3630692" cy="303609"/>
          </a:xfrm>
          <a:prstGeom prst="rect">
            <a:avLst/>
          </a:prstGeom>
          <a:noFill/>
          <a:ln/>
        </p:spPr>
        <p:txBody>
          <a:bodyPr wrap="none" lIns="0" tIns="0" rIns="0" bIns="0" rtlCol="0" anchor="t"/>
          <a:lstStyle/>
          <a:p>
            <a:pPr marL="0" indent="0" algn="ctr">
              <a:lnSpc>
                <a:spcPts val="2350"/>
              </a:lnSpc>
              <a:buNone/>
            </a:pPr>
            <a:r>
              <a:rPr lang="vi-VN" sz="1900" b="1" kern="0" spc="-57" dirty="0">
                <a:solidFill>
                  <a:srgbClr val="E5E0DF"/>
                </a:solidFill>
                <a:latin typeface="Inter Bold" pitchFamily="34" charset="0"/>
                <a:ea typeface="Inter Bold" pitchFamily="34" charset="-122"/>
                <a:cs typeface="Inter Bold" pitchFamily="34" charset="-120"/>
              </a:rPr>
              <a:t>Ưu đãi cho khách hàng tiềm năng</a:t>
            </a:r>
            <a:endParaRPr lang="en-US" sz="1900" dirty="0"/>
          </a:p>
        </p:txBody>
      </p:sp>
      <p:sp>
        <p:nvSpPr>
          <p:cNvPr id="19" name="Text 16"/>
          <p:cNvSpPr/>
          <p:nvPr/>
        </p:nvSpPr>
        <p:spPr>
          <a:xfrm>
            <a:off x="7606665" y="4282440"/>
            <a:ext cx="6149340" cy="621744"/>
          </a:xfrm>
          <a:prstGeom prst="rect">
            <a:avLst/>
          </a:prstGeom>
          <a:noFill/>
          <a:ln/>
        </p:spPr>
        <p:txBody>
          <a:bodyPr wrap="square" lIns="0" tIns="0" rIns="0" bIns="0" rtlCol="0" anchor="t"/>
          <a:lstStyle/>
          <a:p>
            <a:pPr marL="0" indent="0" algn="ctr">
              <a:lnSpc>
                <a:spcPts val="2400"/>
              </a:lnSpc>
              <a:buNone/>
            </a:pPr>
            <a:r>
              <a:rPr lang="vi-VN" sz="1500" kern="0" spc="-31" dirty="0">
                <a:solidFill>
                  <a:srgbClr val="E5E0DF"/>
                </a:solidFill>
                <a:latin typeface="Inter" pitchFamily="34" charset="0"/>
                <a:ea typeface="Inter" pitchFamily="34" charset="-122"/>
                <a:cs typeface="Inter" pitchFamily="34" charset="-120"/>
              </a:rPr>
              <a:t>Khi trang web được hợp tác với các nhãn hàng cho việc quảng bá sản phẩm và dịch vụ, chúng tôi đảm bảo rằng sẽ mang lại cho quý khách hàng những ưu đãi về giá mua cũng như những ưu đãi khác vô cùng hấp dẫn.</a:t>
            </a:r>
            <a:endParaRPr lang="en-US" sz="1500" dirty="0"/>
          </a:p>
        </p:txBody>
      </p:sp>
      <p:sp>
        <p:nvSpPr>
          <p:cNvPr id="22" name="Rectangle 21">
            <a:extLst>
              <a:ext uri="{FF2B5EF4-FFF2-40B4-BE49-F238E27FC236}">
                <a16:creationId xmlns:a16="http://schemas.microsoft.com/office/drawing/2014/main" id="{FF192DE0-D86D-08AF-6942-2F4C014CBC94}"/>
              </a:ext>
            </a:extLst>
          </p:cNvPr>
          <p:cNvSpPr/>
          <p:nvPr/>
        </p:nvSpPr>
        <p:spPr>
          <a:xfrm>
            <a:off x="12734693" y="7616283"/>
            <a:ext cx="1817648" cy="567597"/>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35887"/>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Liên </a:t>
            </a:r>
            <a:r>
              <a:rPr lang="en-US" sz="4450" b="1" kern="0" spc="-134" dirty="0" err="1">
                <a:solidFill>
                  <a:srgbClr val="FFFFFF"/>
                </a:solidFill>
                <a:latin typeface="Inter Bold" pitchFamily="34" charset="0"/>
                <a:ea typeface="Inter Bold" pitchFamily="34" charset="-122"/>
                <a:cs typeface="Inter Bold" pitchFamily="34" charset="-120"/>
              </a:rPr>
              <a:t>hệ</a:t>
            </a:r>
            <a:r>
              <a:rPr lang="en-US" sz="4450" b="1" kern="0" spc="-134" dirty="0">
                <a:solidFill>
                  <a:srgbClr val="FFFFFF"/>
                </a:solidFill>
                <a:latin typeface="Inter Bold" pitchFamily="34" charset="0"/>
                <a:ea typeface="Inter Bold" pitchFamily="34" charset="-122"/>
                <a:cs typeface="Inter Bold" pitchFamily="34" charset="-120"/>
              </a:rPr>
              <a:t> </a:t>
            </a:r>
            <a:r>
              <a:rPr lang="vi-VN" sz="4450" b="1" kern="0" spc="-134" dirty="0">
                <a:solidFill>
                  <a:srgbClr val="FFFFFF"/>
                </a:solidFill>
                <a:latin typeface="Inter Bold" pitchFamily="34" charset="0"/>
                <a:ea typeface="Inter Bold" pitchFamily="34" charset="-122"/>
                <a:cs typeface="Inter Bold" pitchFamily="34" charset="-120"/>
              </a:rPr>
              <a:t>hỗ trợ những thắc mắc cần giải đáp</a:t>
            </a:r>
            <a:endParaRPr lang="en-US" sz="4450" dirty="0"/>
          </a:p>
        </p:txBody>
      </p:sp>
      <p:sp>
        <p:nvSpPr>
          <p:cNvPr id="3" name="Text 1"/>
          <p:cNvSpPr/>
          <p:nvPr/>
        </p:nvSpPr>
        <p:spPr>
          <a:xfrm>
            <a:off x="793790" y="361164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Thông tin liên hệ</a:t>
            </a:r>
            <a:endParaRPr lang="en-US" sz="2200" dirty="0"/>
          </a:p>
        </p:txBody>
      </p:sp>
      <p:sp>
        <p:nvSpPr>
          <p:cNvPr id="4" name="Text 2"/>
          <p:cNvSpPr/>
          <p:nvPr/>
        </p:nvSpPr>
        <p:spPr>
          <a:xfrm>
            <a:off x="793790" y="4192786"/>
            <a:ext cx="6244709" cy="362903"/>
          </a:xfrm>
          <a:prstGeom prst="rect">
            <a:avLst/>
          </a:prstGeom>
          <a:noFill/>
          <a:ln/>
        </p:spPr>
        <p:txBody>
          <a:bodyPr wrap="none" lIns="0" tIns="0" rIns="0" bIns="0" rtlCol="0" anchor="t"/>
          <a:lstStyle/>
          <a:p>
            <a:pPr marL="0" indent="0">
              <a:lnSpc>
                <a:spcPts val="2850"/>
              </a:lnSpc>
              <a:buNone/>
            </a:pPr>
            <a:r>
              <a:rPr lang="vi-VN" sz="1750" kern="0" spc="-36" dirty="0">
                <a:solidFill>
                  <a:srgbClr val="E5E0DF"/>
                </a:solidFill>
                <a:latin typeface="Inter" pitchFamily="34" charset="0"/>
                <a:ea typeface="Inter" pitchFamily="34" charset="-122"/>
                <a:cs typeface="Inter" pitchFamily="34" charset="-120"/>
              </a:rPr>
              <a:t>Thông tin liên hệ được đặt rõ ràng tại Footer của trang web</a:t>
            </a:r>
            <a:endParaRPr lang="en-US" sz="1750" dirty="0"/>
          </a:p>
        </p:txBody>
      </p:sp>
      <p:sp>
        <p:nvSpPr>
          <p:cNvPr id="5" name="Text 3"/>
          <p:cNvSpPr/>
          <p:nvPr/>
        </p:nvSpPr>
        <p:spPr>
          <a:xfrm>
            <a:off x="793790" y="4759762"/>
            <a:ext cx="6244709" cy="362903"/>
          </a:xfrm>
          <a:prstGeom prst="rect">
            <a:avLst/>
          </a:prstGeom>
          <a:noFill/>
          <a:ln/>
        </p:spPr>
        <p:txBody>
          <a:bodyPr wrap="none" lIns="0" tIns="0" rIns="0" bIns="0" rtlCol="0" anchor="t"/>
          <a:lstStyle/>
          <a:p>
            <a:pPr marL="0" indent="0">
              <a:lnSpc>
                <a:spcPts val="2850"/>
              </a:lnSpc>
              <a:buNone/>
            </a:pPr>
            <a:r>
              <a:rPr lang="vi-VN" sz="1750" kern="0" spc="-36" dirty="0">
                <a:solidFill>
                  <a:srgbClr val="E5E0DF"/>
                </a:solidFill>
                <a:ea typeface="Inter" pitchFamily="34" charset="-122"/>
              </a:rPr>
              <a:t>Đội ngũ hỗ trợ luôn sẵn sàng giải đáp mọi thắc mắc của khách hàng</a:t>
            </a:r>
            <a:endParaRPr lang="en-US" sz="1750" dirty="0"/>
          </a:p>
        </p:txBody>
      </p:sp>
      <p:sp>
        <p:nvSpPr>
          <p:cNvPr id="6" name="Text 4"/>
          <p:cNvSpPr/>
          <p:nvPr/>
        </p:nvSpPr>
        <p:spPr>
          <a:xfrm>
            <a:off x="793790" y="5326737"/>
            <a:ext cx="6244709" cy="362903"/>
          </a:xfrm>
          <a:prstGeom prst="rect">
            <a:avLst/>
          </a:prstGeom>
          <a:noFill/>
          <a:ln/>
        </p:spPr>
        <p:txBody>
          <a:bodyPr wrap="none" lIns="0" tIns="0" rIns="0" bIns="0" rtlCol="0" anchor="t"/>
          <a:lstStyle/>
          <a:p>
            <a:pPr marL="0" indent="0">
              <a:lnSpc>
                <a:spcPts val="2850"/>
              </a:lnSpc>
              <a:buNone/>
            </a:pPr>
            <a:r>
              <a:rPr lang="vi-VN" sz="1750" kern="0" spc="-36" dirty="0">
                <a:solidFill>
                  <a:srgbClr val="E5E0DF"/>
                </a:solidFill>
                <a:latin typeface="Inter" pitchFamily="34" charset="0"/>
                <a:ea typeface="Inter" pitchFamily="34" charset="-122"/>
                <a:cs typeface="Inter" pitchFamily="34" charset="-120"/>
              </a:rPr>
              <a:t>Trang web được tích hợp nhiều phương thức liên lạc như facebook, linkerdin,</a:t>
            </a:r>
          </a:p>
          <a:p>
            <a:pPr marL="0" indent="0">
              <a:lnSpc>
                <a:spcPts val="2850"/>
              </a:lnSpc>
              <a:buNone/>
            </a:pPr>
            <a:r>
              <a:rPr lang="vi-VN" sz="1750" kern="0" spc="-36" dirty="0">
                <a:solidFill>
                  <a:srgbClr val="E5E0DF"/>
                </a:solidFill>
                <a:latin typeface="Inter" pitchFamily="34" charset="0"/>
                <a:ea typeface="Inter" pitchFamily="34" charset="-122"/>
                <a:cs typeface="Inter" pitchFamily="34" charset="-120"/>
              </a:rPr>
              <a:t>instagram,...</a:t>
            </a:r>
            <a:endParaRPr lang="en-US" sz="1750" dirty="0"/>
          </a:p>
        </p:txBody>
      </p:sp>
      <p:sp>
        <p:nvSpPr>
          <p:cNvPr id="7" name="Text 5"/>
          <p:cNvSpPr/>
          <p:nvPr/>
        </p:nvSpPr>
        <p:spPr>
          <a:xfrm>
            <a:off x="7599521" y="361164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Phản hồi khách hàng</a:t>
            </a:r>
            <a:endParaRPr lang="en-US" sz="2200" dirty="0"/>
          </a:p>
        </p:txBody>
      </p:sp>
      <p:sp>
        <p:nvSpPr>
          <p:cNvPr id="8" name="Text 6"/>
          <p:cNvSpPr/>
          <p:nvPr/>
        </p:nvSpPr>
        <p:spPr>
          <a:xfrm>
            <a:off x="7599521" y="4192786"/>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Chúng tôi luôn sẵn sàng lắng nghe và hỗ trợ khách hàng. Hãy gửi phản hồi hoặc yêu cầu của bạn, và đội ngũ của chúng tôi sẽ liên hệ với bạn sớm nhất.</a:t>
            </a:r>
            <a:endParaRPr lang="en-US" sz="1750" dirty="0"/>
          </a:p>
        </p:txBody>
      </p:sp>
      <p:sp>
        <p:nvSpPr>
          <p:cNvPr id="9" name="Rectangle 8">
            <a:extLst>
              <a:ext uri="{FF2B5EF4-FFF2-40B4-BE49-F238E27FC236}">
                <a16:creationId xmlns:a16="http://schemas.microsoft.com/office/drawing/2014/main" id="{2F357CCD-52F4-7146-5929-88A69FDF6177}"/>
              </a:ext>
            </a:extLst>
          </p:cNvPr>
          <p:cNvSpPr/>
          <p:nvPr/>
        </p:nvSpPr>
        <p:spPr>
          <a:xfrm>
            <a:off x="12656634" y="7649736"/>
            <a:ext cx="1873405" cy="490654"/>
          </a:xfrm>
          <a:prstGeom prst="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 0"/>
          <p:cNvSpPr/>
          <p:nvPr/>
        </p:nvSpPr>
        <p:spPr>
          <a:xfrm>
            <a:off x="845050" y="762082"/>
            <a:ext cx="5411084" cy="1366967"/>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300" b="1" kern="1200" spc="-118">
                <a:solidFill>
                  <a:schemeClr val="tx1"/>
                </a:solidFill>
                <a:latin typeface="+mj-lt"/>
                <a:ea typeface="+mj-ea"/>
                <a:cs typeface="+mj-cs"/>
              </a:rPr>
              <a:t>Liên kết với các nhãn hàng khác</a:t>
            </a:r>
            <a:endParaRPr lang="en-US" sz="4300" kern="1200">
              <a:solidFill>
                <a:schemeClr val="tx1"/>
              </a:solidFill>
              <a:latin typeface="+mj-lt"/>
              <a:ea typeface="+mj-ea"/>
              <a:cs typeface="+mj-cs"/>
            </a:endParaRPr>
          </a:p>
        </p:txBody>
      </p:sp>
      <p:sp>
        <p:nvSpPr>
          <p:cNvPr id="8" name="Text 1"/>
          <p:cNvSpPr/>
          <p:nvPr/>
        </p:nvSpPr>
        <p:spPr>
          <a:xfrm>
            <a:off x="865190" y="2329634"/>
            <a:ext cx="5390945" cy="2902916"/>
          </a:xfrm>
          <a:prstGeom prst="rect">
            <a:avLst/>
          </a:prstGeom>
        </p:spPr>
        <p:txBody>
          <a:bodyPr vert="horz" lIns="91440" tIns="45720" rIns="91440" bIns="45720" rtlCol="0" anchor="t">
            <a:normAutofit/>
          </a:bodyPr>
          <a:lstStyle/>
          <a:p>
            <a:pPr marL="0" indent="-228600">
              <a:lnSpc>
                <a:spcPct val="90000"/>
              </a:lnSpc>
              <a:spcAft>
                <a:spcPts val="600"/>
              </a:spcAft>
              <a:buFont typeface="Arial" panose="020B0604020202020204" pitchFamily="34" charset="0"/>
              <a:buChar char="•"/>
            </a:pPr>
            <a:r>
              <a:rPr lang="en-US" sz="2200" spc="-32" dirty="0"/>
              <a:t>Chúng tôi </a:t>
            </a:r>
            <a:r>
              <a:rPr lang="en-US" sz="2200" spc="-32" dirty="0" err="1"/>
              <a:t>tự</a:t>
            </a:r>
            <a:r>
              <a:rPr lang="en-US" sz="2200" spc="-32" dirty="0"/>
              <a:t> </a:t>
            </a:r>
            <a:r>
              <a:rPr lang="en-US" sz="2200" spc="-32" dirty="0" err="1"/>
              <a:t>hào</a:t>
            </a:r>
            <a:r>
              <a:rPr lang="en-US" sz="2200" spc="-32" dirty="0"/>
              <a:t> hợp </a:t>
            </a:r>
            <a:r>
              <a:rPr lang="en-US" sz="2200" spc="-32" dirty="0" err="1"/>
              <a:t>tác</a:t>
            </a:r>
            <a:r>
              <a:rPr lang="en-US" sz="2200" spc="-32" dirty="0"/>
              <a:t> với những </a:t>
            </a:r>
            <a:r>
              <a:rPr lang="en-US" sz="2200" spc="-32" dirty="0" err="1"/>
              <a:t>thương</a:t>
            </a:r>
            <a:r>
              <a:rPr lang="en-US" sz="2200" spc="-32" dirty="0"/>
              <a:t> </a:t>
            </a:r>
            <a:r>
              <a:rPr lang="en-US" sz="2200" spc="-32" dirty="0" err="1"/>
              <a:t>hiệu</a:t>
            </a:r>
            <a:r>
              <a:rPr lang="en-US" sz="2200" spc="-32" dirty="0"/>
              <a:t> </a:t>
            </a:r>
            <a:r>
              <a:rPr lang="en-US" sz="2200" spc="-32" dirty="0" err="1"/>
              <a:t>hàng</a:t>
            </a:r>
            <a:r>
              <a:rPr lang="en-US" sz="2200" spc="-32" dirty="0"/>
              <a:t> </a:t>
            </a:r>
            <a:r>
              <a:rPr lang="en-US" sz="2200" spc="-32" dirty="0" err="1"/>
              <a:t>đầu</a:t>
            </a:r>
            <a:r>
              <a:rPr lang="en-US" sz="2200" spc="-32" dirty="0"/>
              <a:t> trong các </a:t>
            </a:r>
            <a:r>
              <a:rPr lang="en-US" sz="2200" spc="-32" dirty="0" err="1"/>
              <a:t>lĩnh</a:t>
            </a:r>
            <a:r>
              <a:rPr lang="en-US" sz="2200" spc="-32" dirty="0"/>
              <a:t> </a:t>
            </a:r>
            <a:r>
              <a:rPr lang="en-US" sz="2200" spc="-32" dirty="0" err="1"/>
              <a:t>vực</a:t>
            </a:r>
            <a:r>
              <a:rPr lang="en-US" sz="2200" spc="-32" dirty="0"/>
              <a:t> như </a:t>
            </a:r>
            <a:r>
              <a:rPr lang="en-US" sz="2200" spc="-32" dirty="0" err="1"/>
              <a:t>thời</a:t>
            </a:r>
            <a:r>
              <a:rPr lang="en-US" sz="2200" spc="-32" dirty="0"/>
              <a:t> trang, </a:t>
            </a:r>
            <a:r>
              <a:rPr lang="en-US" sz="2200" spc="-32" dirty="0" err="1"/>
              <a:t>đồng</a:t>
            </a:r>
            <a:r>
              <a:rPr lang="en-US" sz="2200" spc="-32" dirty="0"/>
              <a:t> </a:t>
            </a:r>
            <a:r>
              <a:rPr lang="en-US" sz="2200" spc="-32" dirty="0" err="1"/>
              <a:t>hồ</a:t>
            </a:r>
            <a:r>
              <a:rPr lang="en-US" sz="2200" spc="-32" dirty="0"/>
              <a:t>, du </a:t>
            </a:r>
            <a:r>
              <a:rPr lang="en-US" sz="2200" spc="-32" dirty="0" err="1"/>
              <a:t>lịch</a:t>
            </a:r>
            <a:r>
              <a:rPr lang="en-US" sz="2200" spc="-32" dirty="0"/>
              <a:t> và lifestyle. Cùng </a:t>
            </a:r>
            <a:r>
              <a:rPr lang="en-US" sz="2200" spc="-32" dirty="0" err="1"/>
              <a:t>nhau</a:t>
            </a:r>
            <a:r>
              <a:rPr lang="en-US" sz="2200" spc="-32" dirty="0"/>
              <a:t>, </a:t>
            </a:r>
            <a:r>
              <a:rPr lang="en-US" sz="2200" spc="-32" dirty="0" err="1"/>
              <a:t>chúng</a:t>
            </a:r>
            <a:r>
              <a:rPr lang="en-US" sz="2200" spc="-32" dirty="0"/>
              <a:t> tôi mang đến những </a:t>
            </a:r>
            <a:r>
              <a:rPr lang="en-US" sz="2200" spc="-32" dirty="0" err="1"/>
              <a:t>trải</a:t>
            </a:r>
            <a:r>
              <a:rPr lang="en-US" sz="2200" spc="-32" dirty="0"/>
              <a:t> </a:t>
            </a:r>
            <a:r>
              <a:rPr lang="en-US" sz="2200" spc="-32" dirty="0" err="1"/>
              <a:t>nghiệm</a:t>
            </a:r>
            <a:r>
              <a:rPr lang="en-US" sz="2200" spc="-32" dirty="0"/>
              <a:t> xa </a:t>
            </a:r>
            <a:r>
              <a:rPr lang="en-US" sz="2200" spc="-32" dirty="0" err="1"/>
              <a:t>hoa</a:t>
            </a:r>
            <a:r>
              <a:rPr lang="en-US" sz="2200" spc="-32" dirty="0"/>
              <a:t> và </a:t>
            </a:r>
            <a:r>
              <a:rPr lang="en-US" sz="2200" spc="-32" dirty="0" err="1"/>
              <a:t>đẳng</a:t>
            </a:r>
            <a:r>
              <a:rPr lang="en-US" sz="2200" spc="-32" dirty="0"/>
              <a:t> </a:t>
            </a:r>
            <a:r>
              <a:rPr lang="en-US" sz="2200" spc="-32" dirty="0" err="1"/>
              <a:t>cấp</a:t>
            </a:r>
            <a:r>
              <a:rPr lang="en-US" sz="2200" spc="-32" dirty="0"/>
              <a:t> </a:t>
            </a:r>
            <a:r>
              <a:rPr lang="en-US" sz="2200" spc="-32" dirty="0" err="1"/>
              <a:t>cho</a:t>
            </a:r>
            <a:r>
              <a:rPr lang="en-US" sz="2200" spc="-32" dirty="0"/>
              <a:t> khách </a:t>
            </a:r>
            <a:r>
              <a:rPr lang="en-US" sz="2200" spc="-32" dirty="0" err="1"/>
              <a:t>hàng</a:t>
            </a:r>
            <a:r>
              <a:rPr lang="en-US" sz="2200" spc="-32" dirty="0"/>
              <a:t>.</a:t>
            </a:r>
            <a:endParaRPr lang="en-US" sz="2200" dirty="0"/>
          </a:p>
        </p:txBody>
      </p:sp>
      <p:sp>
        <p:nvSpPr>
          <p:cNvPr id="19" name="Oval 18">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9538" y="236532"/>
            <a:ext cx="2424988" cy="24249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black and gold logo&#10;&#10;Description automatically generated">
            <a:extLst>
              <a:ext uri="{FF2B5EF4-FFF2-40B4-BE49-F238E27FC236}">
                <a16:creationId xmlns:a16="http://schemas.microsoft.com/office/drawing/2014/main" id="{CBB79B8B-2176-1B5A-216C-3D41C59E1024}"/>
              </a:ext>
            </a:extLst>
          </p:cNvPr>
          <p:cNvPicPr>
            <a:picLocks noChangeAspect="1"/>
          </p:cNvPicPr>
          <p:nvPr/>
        </p:nvPicPr>
        <p:blipFill>
          <a:blip r:embed="rId3"/>
          <a:srcRect l="21086" r="22663" b="-1"/>
          <a:stretch/>
        </p:blipFill>
        <p:spPr>
          <a:xfrm>
            <a:off x="6857048" y="434042"/>
            <a:ext cx="2029968" cy="2029968"/>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1" name="Freeform: Shape 3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37918" y="1"/>
            <a:ext cx="4892482" cy="4134313"/>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5713" y="3060894"/>
            <a:ext cx="3686861" cy="368686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close-up of a logo&#10;&#10;Description automatically generated">
            <a:extLst>
              <a:ext uri="{FF2B5EF4-FFF2-40B4-BE49-F238E27FC236}">
                <a16:creationId xmlns:a16="http://schemas.microsoft.com/office/drawing/2014/main" id="{BECCE0A0-825B-6BB7-62E1-5280C6C60158}"/>
              </a:ext>
            </a:extLst>
          </p:cNvPr>
          <p:cNvPicPr>
            <a:picLocks noChangeAspect="1"/>
          </p:cNvPicPr>
          <p:nvPr/>
        </p:nvPicPr>
        <p:blipFill>
          <a:blip r:embed="rId4"/>
          <a:srcRect l="18927" r="18571" b="-3"/>
          <a:stretch/>
        </p:blipFill>
        <p:spPr>
          <a:xfrm>
            <a:off x="7063224" y="3258404"/>
            <a:ext cx="3291840" cy="329184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6" name="Image 3" descr="preencoded.png"/>
          <p:cNvPicPr>
            <a:picLocks noChangeAspect="1"/>
          </p:cNvPicPr>
          <p:nvPr/>
        </p:nvPicPr>
        <p:blipFill>
          <a:blip r:embed="rId5"/>
          <a:srcRect l="27649" r="28227" b="-1"/>
          <a:stretch/>
        </p:blipFill>
        <p:spPr>
          <a:xfrm>
            <a:off x="9934348" y="2"/>
            <a:ext cx="4696052" cy="3937883"/>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33" name="Freeform: Shape 3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3794" y="5524902"/>
            <a:ext cx="5137334" cy="2704695"/>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close-up of a logo&#10;&#10;Description automatically generated">
            <a:extLst>
              <a:ext uri="{FF2B5EF4-FFF2-40B4-BE49-F238E27FC236}">
                <a16:creationId xmlns:a16="http://schemas.microsoft.com/office/drawing/2014/main" id="{EF61BC20-0C66-F1E8-CAF2-7AF809423A79}"/>
              </a:ext>
            </a:extLst>
          </p:cNvPr>
          <p:cNvPicPr>
            <a:picLocks noChangeAspect="1"/>
          </p:cNvPicPr>
          <p:nvPr/>
        </p:nvPicPr>
        <p:blipFill>
          <a:blip r:embed="rId6"/>
          <a:srcRect r="3" b="6012"/>
          <a:stretch/>
        </p:blipFill>
        <p:spPr>
          <a:xfrm>
            <a:off x="2182336" y="5723443"/>
            <a:ext cx="4740250" cy="2506154"/>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34" name="Freeform: Shape 3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8044" y="4760193"/>
            <a:ext cx="4007949" cy="3469408"/>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Image 4" descr="preencoded.png"/>
          <p:cNvPicPr>
            <a:picLocks noChangeAspect="1"/>
          </p:cNvPicPr>
          <p:nvPr/>
        </p:nvPicPr>
        <p:blipFill>
          <a:blip r:embed="rId7"/>
          <a:srcRect l="13387" r="43472" b="-2"/>
          <a:stretch/>
        </p:blipFill>
        <p:spPr>
          <a:xfrm>
            <a:off x="10811299" y="4957855"/>
            <a:ext cx="3814694" cy="3271745"/>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924</Words>
  <Application>Microsoft Office PowerPoint</Application>
  <PresentationFormat>Custom</PresentationFormat>
  <Paragraphs>74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Lê Thành Long</cp:lastModifiedBy>
  <cp:revision>9</cp:revision>
  <dcterms:created xsi:type="dcterms:W3CDTF">2024-11-21T07:38:49Z</dcterms:created>
  <dcterms:modified xsi:type="dcterms:W3CDTF">2024-11-24T13:06:43Z</dcterms:modified>
</cp:coreProperties>
</file>